
<file path=[Content_Types].xml><?xml version="1.0" encoding="utf-8"?>
<Types xmlns="http://schemas.openxmlformats.org/package/2006/content-types">
  <Default Extension="png" ContentType="image/png"/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57" r:id="rId5"/>
    <p:sldId id="258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96" autoAdjust="0"/>
    <p:restoredTop sz="94660"/>
  </p:normalViewPr>
  <p:slideViewPr>
    <p:cSldViewPr>
      <p:cViewPr varScale="1">
        <p:scale>
          <a:sx n="109" d="100"/>
          <a:sy n="109" d="100"/>
        </p:scale>
        <p:origin x="1680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06/relationships/vbaProject" Target="vbaProject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330617-EC36-42C1-82CC-E038D0EC5E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C0E8EE-AF89-40C1-9579-AE4E7B764A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2B46CC-6C06-46F2-943E-689B30C04B8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2A07FD-3D60-4CC0-95EC-D17F54B834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6A77B2-BE0B-4A95-A365-BC7D0591BB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946F3A-7D44-47A2-9941-522F136231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6D117D-ED98-4FC6-870B-CADD86A5B6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B3CFD1-478B-4671-80B5-197AD74BE1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E5BBFD-D80C-4331-8DB0-A0833401BA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B473E9-217C-46B2-AE41-46513C8A39B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50CA63-756B-46E6-BD70-92CE0F6238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6000"/>
            <a:lum/>
          </a:blip>
          <a:srcRect/>
          <a:tile tx="0" ty="0" sx="54000" sy="7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55AF6D2C-FF1A-4944-9B94-109B158D38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1700808"/>
            <a:ext cx="8229600" cy="1440160"/>
          </a:xfrm>
        </p:spPr>
        <p:txBody>
          <a:bodyPr/>
          <a:lstStyle/>
          <a:p>
            <a:r>
              <a:rPr lang="ru-RU" dirty="0" smtClean="0"/>
              <a:t>Умножение обыкновенных дробей.</a:t>
            </a:r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404664"/>
            <a:ext cx="7772400" cy="864096"/>
          </a:xfrm>
        </p:spPr>
        <p:txBody>
          <a:bodyPr/>
          <a:lstStyle/>
          <a:p>
            <a:r>
              <a:rPr lang="ru-RU" dirty="0" smtClean="0"/>
              <a:t>Решите задачи: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1340768"/>
            <a:ext cx="6400800" cy="4298032"/>
          </a:xfrm>
        </p:spPr>
        <p:txBody>
          <a:bodyPr/>
          <a:lstStyle/>
          <a:p>
            <a:pPr algn="l"/>
            <a:r>
              <a:rPr lang="ru-RU" dirty="0" smtClean="0"/>
              <a:t>№1.</a:t>
            </a:r>
          </a:p>
          <a:p>
            <a:pPr algn="l"/>
            <a:r>
              <a:rPr lang="ru-RU" dirty="0" smtClean="0"/>
              <a:t>Найдите площадь прямоугольника, если длина равна 5, а ширина 10.</a:t>
            </a:r>
          </a:p>
          <a:p>
            <a:pPr algn="l"/>
            <a:r>
              <a:rPr lang="ru-RU" dirty="0" smtClean="0"/>
              <a:t>№2.</a:t>
            </a:r>
          </a:p>
          <a:p>
            <a:pPr algn="l"/>
            <a:r>
              <a:rPr lang="ru-RU" dirty="0" smtClean="0"/>
              <a:t>В кинотеатре 15 рядов по 30 мест в каждом ряду. Сколько всего мест в зале?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61077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Решите задачи: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1043608" y="1417638"/>
                <a:ext cx="8229600" cy="4525963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ru-RU" dirty="0" smtClean="0"/>
                  <a:t>№3.</a:t>
                </a:r>
                <a:endParaRPr lang="en-US" dirty="0" smtClean="0"/>
              </a:p>
              <a:p>
                <a:pPr marL="0" indent="0">
                  <a:buNone/>
                </a:pPr>
                <a:r>
                  <a:rPr lang="ru-RU" dirty="0" smtClean="0"/>
                  <a:t>Длина прямоугольника равна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ru-RU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ru-RU" dirty="0" smtClean="0"/>
                  <a:t> м, а ширина 2 м. Найдите его площадь.</a:t>
                </a:r>
              </a:p>
              <a:p>
                <a:pPr marL="0" indent="0">
                  <a:buNone/>
                </a:pPr>
                <a:r>
                  <a:rPr lang="ru-RU" dirty="0" smtClean="0"/>
                  <a:t>№4.</a:t>
                </a:r>
                <a:endParaRPr lang="en-US" dirty="0" smtClean="0"/>
              </a:p>
              <a:p>
                <a:pPr marL="0" indent="0">
                  <a:buNone/>
                </a:pPr>
                <a:r>
                  <a:rPr lang="ru-RU" dirty="0" smtClean="0"/>
                  <a:t>Щенка кормят 3 раза в день. В одной порции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ru-RU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ru-RU" dirty="0" smtClean="0"/>
                  <a:t> кг корма. Сколько кг корма съедает щенок?</a:t>
                </a:r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43608" y="1417638"/>
                <a:ext cx="8229600" cy="4525963"/>
              </a:xfrm>
              <a:blipFill>
                <a:blip r:embed="rId2"/>
                <a:stretch>
                  <a:fillRect l="-1852" t="-175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84885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Рисунок 29"/>
          <p:cNvPicPr>
            <a:picLocks noChangeAspect="1"/>
          </p:cNvPicPr>
          <p:nvPr/>
        </p:nvPicPr>
        <p:blipFill rotWithShape="1">
          <a:blip r:embed="rId2"/>
          <a:srcRect l="22863" t="18996" r="25847" b="12594"/>
          <a:stretch/>
        </p:blipFill>
        <p:spPr>
          <a:xfrm>
            <a:off x="-9120" y="9175"/>
            <a:ext cx="914092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  <p:sp>
        <p:nvSpPr>
          <p:cNvPr id="3" name="Прямоугольник 2">
            <a:hlinkClick r:id="" action="ppaction://macro?name=DragandDrop"/>
          </p:cNvPr>
          <p:cNvSpPr/>
          <p:nvPr/>
        </p:nvSpPr>
        <p:spPr>
          <a:xfrm>
            <a:off x="265866" y="442194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У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>
            <a:hlinkClick r:id="" action="ppaction://macro?name=DragandDrop"/>
          </p:cNvPr>
          <p:cNvSpPr/>
          <p:nvPr/>
        </p:nvSpPr>
        <p:spPr>
          <a:xfrm>
            <a:off x="273551" y="1318724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Р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>
            <a:hlinkClick r:id="" action="ppaction://macro?name=DragandDrop"/>
          </p:cNvPr>
          <p:cNvSpPr/>
          <p:nvPr/>
        </p:nvSpPr>
        <p:spPr>
          <a:xfrm>
            <a:off x="265866" y="2180930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К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>
            <a:hlinkClick r:id="" action="ppaction://macro?name=DragandDrop"/>
          </p:cNvPr>
          <p:cNvSpPr/>
          <p:nvPr/>
        </p:nvSpPr>
        <p:spPr>
          <a:xfrm>
            <a:off x="265866" y="3164249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Е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>
            <a:hlinkClick r:id="" action="ppaction://macro?name=DragandDrop"/>
          </p:cNvPr>
          <p:cNvSpPr/>
          <p:nvPr/>
        </p:nvSpPr>
        <p:spPr>
          <a:xfrm>
            <a:off x="4364831" y="411888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/>
                </a:solidFill>
              </a:rPr>
              <a:t>Т</a:t>
            </a:r>
          </a:p>
        </p:txBody>
      </p:sp>
      <p:sp>
        <p:nvSpPr>
          <p:cNvPr id="6" name="Прямоугольник 5">
            <a:hlinkClick r:id="" action="ppaction://macro?name=DragandDrop"/>
          </p:cNvPr>
          <p:cNvSpPr/>
          <p:nvPr/>
        </p:nvSpPr>
        <p:spPr>
          <a:xfrm>
            <a:off x="4364831" y="1296409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Ф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>
            <a:hlinkClick r:id="" action="ppaction://macro?name=DragandDrop"/>
          </p:cNvPr>
          <p:cNvSpPr/>
          <p:nvPr/>
        </p:nvSpPr>
        <p:spPr>
          <a:xfrm>
            <a:off x="4377060" y="2196914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Д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>
            <a:hlinkClick r:id="" action="ppaction://macro?name=DragandDrop"/>
          </p:cNvPr>
          <p:cNvSpPr/>
          <p:nvPr/>
        </p:nvSpPr>
        <p:spPr>
          <a:xfrm>
            <a:off x="4364360" y="3155764"/>
            <a:ext cx="720080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</a:rPr>
              <a:t>Ж</a:t>
            </a:r>
            <a:endParaRPr lang="ru-RU" sz="3600" b="1" dirty="0">
              <a:solidFill>
                <a:schemeClr val="tx1"/>
              </a:solidFill>
            </a:endParaRPr>
          </a:p>
        </p:txBody>
      </p:sp>
      <p:pic>
        <p:nvPicPr>
          <p:cNvPr id="31" name="Рисунок 30">
            <a:hlinkClick r:id="" action="ppaction://macro?name=DragandDrop"/>
          </p:cNvPr>
          <p:cNvPicPr>
            <a:picLocks noChangeAspect="1"/>
          </p:cNvPicPr>
          <p:nvPr/>
        </p:nvPicPr>
        <p:blipFill rotWithShape="1">
          <a:blip r:embed="rId4"/>
          <a:srcRect l="30836" t="62020" r="65429" b="32139"/>
          <a:stretch/>
        </p:blipFill>
        <p:spPr>
          <a:xfrm>
            <a:off x="756314" y="4825955"/>
            <a:ext cx="736736" cy="648072"/>
          </a:xfrm>
          <a:prstGeom prst="rect">
            <a:avLst/>
          </a:prstGeom>
        </p:spPr>
      </p:pic>
      <p:pic>
        <p:nvPicPr>
          <p:cNvPr id="32" name="Рисунок 31">
            <a:hlinkClick r:id="" action="ppaction://macro?name=DragandDrop"/>
          </p:cNvPr>
          <p:cNvPicPr>
            <a:picLocks noChangeAspect="1"/>
          </p:cNvPicPr>
          <p:nvPr/>
        </p:nvPicPr>
        <p:blipFill rotWithShape="1">
          <a:blip r:embed="rId4"/>
          <a:srcRect l="34783" t="62020" r="61120" b="32418"/>
          <a:stretch/>
        </p:blipFill>
        <p:spPr>
          <a:xfrm>
            <a:off x="1479871" y="4837642"/>
            <a:ext cx="792088" cy="604867"/>
          </a:xfrm>
          <a:prstGeom prst="rect">
            <a:avLst/>
          </a:prstGeom>
        </p:spPr>
      </p:pic>
      <p:pic>
        <p:nvPicPr>
          <p:cNvPr id="33" name="Рисунок 32">
            <a:hlinkClick r:id="" action="ppaction://macro?name=DragandDrop"/>
          </p:cNvPr>
          <p:cNvPicPr>
            <a:picLocks noChangeAspect="1"/>
          </p:cNvPicPr>
          <p:nvPr/>
        </p:nvPicPr>
        <p:blipFill rotWithShape="1">
          <a:blip r:embed="rId4"/>
          <a:srcRect l="39331" t="61977" r="56646" b="31666"/>
          <a:stretch/>
        </p:blipFill>
        <p:spPr>
          <a:xfrm>
            <a:off x="2321309" y="4825488"/>
            <a:ext cx="784622" cy="697442"/>
          </a:xfrm>
          <a:prstGeom prst="rect">
            <a:avLst/>
          </a:prstGeom>
        </p:spPr>
      </p:pic>
      <p:pic>
        <p:nvPicPr>
          <p:cNvPr id="34" name="Рисунок 33">
            <a:hlinkClick r:id="" action="ppaction://macro?name=DragandDrop"/>
          </p:cNvPr>
          <p:cNvPicPr>
            <a:picLocks noChangeAspect="1"/>
          </p:cNvPicPr>
          <p:nvPr/>
        </p:nvPicPr>
        <p:blipFill rotWithShape="1">
          <a:blip r:embed="rId4"/>
          <a:srcRect l="43797" t="62020" r="52628" b="32418"/>
          <a:stretch/>
        </p:blipFill>
        <p:spPr>
          <a:xfrm>
            <a:off x="3123540" y="4825488"/>
            <a:ext cx="699939" cy="612446"/>
          </a:xfrm>
          <a:prstGeom prst="rect">
            <a:avLst/>
          </a:prstGeom>
        </p:spPr>
      </p:pic>
      <p:pic>
        <p:nvPicPr>
          <p:cNvPr id="35" name="Рисунок 34">
            <a:hlinkClick r:id="" action="ppaction://macro?name=DragandDrop"/>
          </p:cNvPr>
          <p:cNvPicPr>
            <a:picLocks noChangeAspect="1"/>
          </p:cNvPicPr>
          <p:nvPr/>
        </p:nvPicPr>
        <p:blipFill rotWithShape="1">
          <a:blip r:embed="rId4"/>
          <a:srcRect l="52289" t="65992" r="44136" b="27651"/>
          <a:stretch/>
        </p:blipFill>
        <p:spPr>
          <a:xfrm>
            <a:off x="5214193" y="4828690"/>
            <a:ext cx="656118" cy="656118"/>
          </a:xfrm>
          <a:prstGeom prst="rect">
            <a:avLst/>
          </a:prstGeom>
        </p:spPr>
      </p:pic>
      <p:pic>
        <p:nvPicPr>
          <p:cNvPr id="36" name="Рисунок 35">
            <a:hlinkClick r:id="" action="ppaction://macro?name=DragandDrop"/>
          </p:cNvPr>
          <p:cNvPicPr>
            <a:picLocks noChangeAspect="1"/>
          </p:cNvPicPr>
          <p:nvPr/>
        </p:nvPicPr>
        <p:blipFill rotWithShape="1">
          <a:blip r:embed="rId4"/>
          <a:srcRect l="55866" t="65992" r="39665" b="27651"/>
          <a:stretch/>
        </p:blipFill>
        <p:spPr>
          <a:xfrm>
            <a:off x="5906588" y="4825488"/>
            <a:ext cx="820147" cy="656118"/>
          </a:xfrm>
          <a:prstGeom prst="rect">
            <a:avLst/>
          </a:prstGeom>
        </p:spPr>
      </p:pic>
      <p:pic>
        <p:nvPicPr>
          <p:cNvPr id="37" name="Рисунок 36">
            <a:hlinkClick r:id="" action="ppaction://macro?name=DragandDrop"/>
          </p:cNvPr>
          <p:cNvPicPr>
            <a:picLocks noChangeAspect="1"/>
          </p:cNvPicPr>
          <p:nvPr/>
        </p:nvPicPr>
        <p:blipFill rotWithShape="1">
          <a:blip r:embed="rId4"/>
          <a:srcRect l="60334" t="65992" r="35197" b="28446"/>
          <a:stretch/>
        </p:blipFill>
        <p:spPr>
          <a:xfrm>
            <a:off x="6698785" y="4869160"/>
            <a:ext cx="825543" cy="577880"/>
          </a:xfrm>
          <a:prstGeom prst="rect">
            <a:avLst/>
          </a:prstGeom>
        </p:spPr>
      </p:pic>
      <p:pic>
        <p:nvPicPr>
          <p:cNvPr id="38" name="Рисунок 37">
            <a:hlinkClick r:id="" action="ppaction://macro?name=DragandDrop"/>
          </p:cNvPr>
          <p:cNvPicPr>
            <a:picLocks noChangeAspect="1"/>
          </p:cNvPicPr>
          <p:nvPr/>
        </p:nvPicPr>
        <p:blipFill rotWithShape="1">
          <a:blip r:embed="rId4"/>
          <a:srcRect l="64803" t="65992" r="31175" b="28446"/>
          <a:stretch/>
        </p:blipFill>
        <p:spPr>
          <a:xfrm>
            <a:off x="7518932" y="4865370"/>
            <a:ext cx="752733" cy="585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376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</p:spPr>
        <p:txBody>
          <a:bodyPr/>
          <a:lstStyle/>
          <a:p>
            <a:r>
              <a:rPr lang="ru-RU" dirty="0" smtClean="0"/>
              <a:t>Найдите габариты плодов </a:t>
            </a:r>
            <a:r>
              <a:rPr lang="ru-RU" dirty="0" err="1" smtClean="0"/>
              <a:t>артокартуса</a:t>
            </a:r>
            <a:r>
              <a:rPr lang="ru-RU" dirty="0" smtClean="0"/>
              <a:t>.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331640" y="1858575"/>
                <a:ext cx="5964088" cy="806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800" i="1" dirty="0" smtClean="0">
                          <a:latin typeface="Cambria Math" panose="02040503050406030204" pitchFamily="18" charset="0"/>
                        </a:rPr>
                        <m:t>Масса плодов (кг): </m:t>
                      </m:r>
                      <m:f>
                        <m:fPr>
                          <m:ctrlPr>
                            <a:rPr lang="ru-RU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num>
                        <m:den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30</m:t>
                          </m:r>
                        </m:den>
                      </m:f>
                      <m:r>
                        <a:rPr lang="ru-RU" sz="2800" b="0" i="1" smtClean="0">
                          <a:latin typeface="Cambria Math" panose="02040503050406030204" pitchFamily="18" charset="0"/>
                        </a:rPr>
                        <m:t>∗45+25,5=</m:t>
                      </m:r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1640" y="1858575"/>
                <a:ext cx="5964088" cy="806631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354618" y="2748522"/>
                <a:ext cx="6447534" cy="96815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800" b="0" i="1" dirty="0" smtClean="0">
                          <a:latin typeface="Cambria Math" panose="02040503050406030204" pitchFamily="18" charset="0"/>
                        </a:rPr>
                        <m:t>Длина плодов (см):</m:t>
                      </m:r>
                      <m:d>
                        <m:dPr>
                          <m:ctrlPr>
                            <a:rPr lang="ru-RU" sz="28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ru-RU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ru-RU" sz="2800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num>
                            <m:den>
                              <m:r>
                                <a:rPr lang="ru-RU" sz="2800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den>
                          </m:f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∗</m:t>
                          </m:r>
                          <m:f>
                            <m:fPr>
                              <m:ctrlPr>
                                <a:rPr lang="ru-RU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ru-RU" sz="2800" b="0" i="1" smtClean="0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num>
                            <m:den>
                              <m:r>
                                <a:rPr lang="ru-RU" sz="2800" b="0" i="1" smtClean="0">
                                  <a:latin typeface="Cambria Math" panose="02040503050406030204" pitchFamily="18" charset="0"/>
                                </a:rPr>
                                <m:t>5</m:t>
                              </m:r>
                            </m:den>
                          </m:f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+8,4</m:t>
                          </m:r>
                        </m:e>
                      </m:d>
                      <m:r>
                        <a:rPr lang="ru-RU" sz="2800" b="0" i="1" smtClean="0">
                          <a:latin typeface="Cambria Math" panose="02040503050406030204" pitchFamily="18" charset="0"/>
                        </a:rPr>
                        <m:t>∗10=</m:t>
                      </m:r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54618" y="2748522"/>
                <a:ext cx="6447534" cy="96815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Прямоугольник 4">
            <a:hlinkClick r:id="" action="ppaction://macro?name=DragandDrop"/>
          </p:cNvPr>
          <p:cNvSpPr/>
          <p:nvPr/>
        </p:nvSpPr>
        <p:spPr>
          <a:xfrm>
            <a:off x="323520" y="5308040"/>
            <a:ext cx="6480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0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>
            <a:hlinkClick r:id="" action="ppaction://macro?name=DragandDrop"/>
          </p:cNvPr>
          <p:cNvSpPr/>
          <p:nvPr/>
        </p:nvSpPr>
        <p:spPr>
          <a:xfrm>
            <a:off x="1201142" y="5308040"/>
            <a:ext cx="6480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1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>
            <a:hlinkClick r:id="" action="ppaction://macro?name=DragandDrop"/>
          </p:cNvPr>
          <p:cNvSpPr/>
          <p:nvPr/>
        </p:nvSpPr>
        <p:spPr>
          <a:xfrm>
            <a:off x="5606130" y="5308040"/>
            <a:ext cx="6480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6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>
            <a:hlinkClick r:id="" action="ppaction://macro?name=DragandDrop"/>
          </p:cNvPr>
          <p:cNvSpPr/>
          <p:nvPr/>
        </p:nvSpPr>
        <p:spPr>
          <a:xfrm>
            <a:off x="4720854" y="5308040"/>
            <a:ext cx="6480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5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>
            <a:hlinkClick r:id="" action="ppaction://macro?name=DragandDrop"/>
          </p:cNvPr>
          <p:cNvSpPr/>
          <p:nvPr/>
        </p:nvSpPr>
        <p:spPr>
          <a:xfrm>
            <a:off x="3835578" y="5308040"/>
            <a:ext cx="6480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4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>
            <a:hlinkClick r:id="" action="ppaction://macro?name=DragandDrop"/>
          </p:cNvPr>
          <p:cNvSpPr/>
          <p:nvPr/>
        </p:nvSpPr>
        <p:spPr>
          <a:xfrm>
            <a:off x="2957956" y="5308040"/>
            <a:ext cx="6480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3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>
            <a:hlinkClick r:id="" action="ppaction://macro?name=DragandDrop"/>
          </p:cNvPr>
          <p:cNvSpPr/>
          <p:nvPr/>
        </p:nvSpPr>
        <p:spPr>
          <a:xfrm>
            <a:off x="2078764" y="5308040"/>
            <a:ext cx="6480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2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>
            <a:hlinkClick r:id="" action="ppaction://macro?name=DragandDrop"/>
          </p:cNvPr>
          <p:cNvSpPr/>
          <p:nvPr/>
        </p:nvSpPr>
        <p:spPr>
          <a:xfrm>
            <a:off x="8337399" y="5308040"/>
            <a:ext cx="6480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9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3" name="Прямоугольник 12">
            <a:hlinkClick r:id="" action="ppaction://macro?name=DragandDrop"/>
          </p:cNvPr>
          <p:cNvSpPr/>
          <p:nvPr/>
        </p:nvSpPr>
        <p:spPr>
          <a:xfrm>
            <a:off x="7451360" y="5308040"/>
            <a:ext cx="6480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8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>
            <a:hlinkClick r:id="" action="ppaction://macro?name=DragandDrop"/>
          </p:cNvPr>
          <p:cNvSpPr/>
          <p:nvPr/>
        </p:nvSpPr>
        <p:spPr>
          <a:xfrm>
            <a:off x="6528745" y="5308040"/>
            <a:ext cx="6480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7</a:t>
            </a:r>
            <a:endParaRPr lang="ru-RU" sz="2400" b="1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362966" y="3726976"/>
                <a:ext cx="6100260" cy="80663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800" b="0" i="1" smtClean="0">
                          <a:latin typeface="Cambria Math" panose="02040503050406030204" pitchFamily="18" charset="0"/>
                        </a:rPr>
                        <m:t>Диаметр плодов </m:t>
                      </m:r>
                      <m:d>
                        <m:dPr>
                          <m:ctrlPr>
                            <a:rPr lang="ru-RU" sz="28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см</m:t>
                          </m:r>
                        </m:e>
                      </m:d>
                      <m:r>
                        <a:rPr lang="ru-RU" sz="2800" b="0" i="1" smtClean="0">
                          <a:latin typeface="Cambria Math" panose="02040503050406030204" pitchFamily="18" charset="0"/>
                        </a:rPr>
                        <m:t>:72,5−45∗</m:t>
                      </m:r>
                      <m:f>
                        <m:fPr>
                          <m:ctrlPr>
                            <a:rPr lang="ru-RU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ru-RU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ru-RU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62966" y="3726976"/>
                <a:ext cx="6100260" cy="80663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Прямоугольник 16">
            <a:hlinkClick r:id="" action="ppaction://macro?name=DragandDrop"/>
          </p:cNvPr>
          <p:cNvSpPr/>
          <p:nvPr/>
        </p:nvSpPr>
        <p:spPr>
          <a:xfrm>
            <a:off x="323520" y="5308040"/>
            <a:ext cx="6480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0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8" name="Прямоугольник 17">
            <a:hlinkClick r:id="" action="ppaction://macro?name=DragandDrop"/>
          </p:cNvPr>
          <p:cNvSpPr/>
          <p:nvPr/>
        </p:nvSpPr>
        <p:spPr>
          <a:xfrm>
            <a:off x="321950" y="5309512"/>
            <a:ext cx="6480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0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9" name="Прямоугольник 18">
            <a:hlinkClick r:id="" action="ppaction://macro?name=DragandDrop"/>
          </p:cNvPr>
          <p:cNvSpPr/>
          <p:nvPr/>
        </p:nvSpPr>
        <p:spPr>
          <a:xfrm>
            <a:off x="321950" y="5308040"/>
            <a:ext cx="6480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0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20" name="Прямоугольник 19">
            <a:hlinkClick r:id="" action="ppaction://macro?name=DragandDrop"/>
          </p:cNvPr>
          <p:cNvSpPr/>
          <p:nvPr/>
        </p:nvSpPr>
        <p:spPr>
          <a:xfrm>
            <a:off x="1207226" y="5308040"/>
            <a:ext cx="6480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1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21" name="Прямоугольник 20">
            <a:hlinkClick r:id="" action="ppaction://macro?name=DragandDrop"/>
          </p:cNvPr>
          <p:cNvSpPr/>
          <p:nvPr/>
        </p:nvSpPr>
        <p:spPr>
          <a:xfrm>
            <a:off x="1207226" y="5308040"/>
            <a:ext cx="6480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1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22" name="Прямоугольник 21">
            <a:hlinkClick r:id="" action="ppaction://macro?name=DragandDrop"/>
          </p:cNvPr>
          <p:cNvSpPr/>
          <p:nvPr/>
        </p:nvSpPr>
        <p:spPr>
          <a:xfrm>
            <a:off x="2076422" y="5309512"/>
            <a:ext cx="6480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2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23" name="Прямоугольник 22">
            <a:hlinkClick r:id="" action="ppaction://macro?name=DragandDrop"/>
          </p:cNvPr>
          <p:cNvSpPr/>
          <p:nvPr/>
        </p:nvSpPr>
        <p:spPr>
          <a:xfrm>
            <a:off x="2071917" y="5308040"/>
            <a:ext cx="6480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2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24" name="Прямоугольник 23">
            <a:hlinkClick r:id="" action="ppaction://macro?name=DragandDrop"/>
          </p:cNvPr>
          <p:cNvSpPr/>
          <p:nvPr/>
        </p:nvSpPr>
        <p:spPr>
          <a:xfrm>
            <a:off x="2971408" y="5308040"/>
            <a:ext cx="6480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3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25" name="Прямоугольник 24">
            <a:hlinkClick r:id="" action="ppaction://macro?name=DragandDrop"/>
          </p:cNvPr>
          <p:cNvSpPr/>
          <p:nvPr/>
        </p:nvSpPr>
        <p:spPr>
          <a:xfrm>
            <a:off x="2971408" y="5308040"/>
            <a:ext cx="6480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3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26" name="Прямоугольник 25">
            <a:hlinkClick r:id="" action="ppaction://macro?name=DragandDrop"/>
          </p:cNvPr>
          <p:cNvSpPr/>
          <p:nvPr/>
        </p:nvSpPr>
        <p:spPr>
          <a:xfrm>
            <a:off x="3841555" y="5309512"/>
            <a:ext cx="6480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4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27" name="Прямоугольник 26">
            <a:hlinkClick r:id="" action="ppaction://macro?name=DragandDrop"/>
          </p:cNvPr>
          <p:cNvSpPr/>
          <p:nvPr/>
        </p:nvSpPr>
        <p:spPr>
          <a:xfrm>
            <a:off x="3846434" y="5308040"/>
            <a:ext cx="6480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4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28" name="Прямоугольник 27">
            <a:hlinkClick r:id="" action="ppaction://macro?name=DragandDrop"/>
          </p:cNvPr>
          <p:cNvSpPr/>
          <p:nvPr/>
        </p:nvSpPr>
        <p:spPr>
          <a:xfrm>
            <a:off x="4719177" y="5308040"/>
            <a:ext cx="6480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5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29" name="Прямоугольник 28">
            <a:hlinkClick r:id="" action="ppaction://macro?name=DragandDrop"/>
          </p:cNvPr>
          <p:cNvSpPr/>
          <p:nvPr/>
        </p:nvSpPr>
        <p:spPr>
          <a:xfrm>
            <a:off x="4717500" y="5308040"/>
            <a:ext cx="6480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5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30" name="Прямоугольник 29">
            <a:hlinkClick r:id="" action="ppaction://macro?name=DragandDrop"/>
          </p:cNvPr>
          <p:cNvSpPr/>
          <p:nvPr/>
        </p:nvSpPr>
        <p:spPr>
          <a:xfrm>
            <a:off x="5603974" y="5308040"/>
            <a:ext cx="6480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6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31" name="Прямоугольник 30">
            <a:hlinkClick r:id="" action="ppaction://macro?name=DragandDrop"/>
          </p:cNvPr>
          <p:cNvSpPr/>
          <p:nvPr/>
        </p:nvSpPr>
        <p:spPr>
          <a:xfrm>
            <a:off x="5605216" y="5308040"/>
            <a:ext cx="6480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6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32" name="Прямоугольник 31">
            <a:hlinkClick r:id="" action="ppaction://macro?name=DragandDrop"/>
          </p:cNvPr>
          <p:cNvSpPr/>
          <p:nvPr/>
        </p:nvSpPr>
        <p:spPr>
          <a:xfrm>
            <a:off x="6529622" y="5309512"/>
            <a:ext cx="6480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7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33" name="Прямоугольник 32">
            <a:hlinkClick r:id="" action="ppaction://macro?name=DragandDrop"/>
          </p:cNvPr>
          <p:cNvSpPr/>
          <p:nvPr/>
        </p:nvSpPr>
        <p:spPr>
          <a:xfrm>
            <a:off x="6532976" y="5308040"/>
            <a:ext cx="6480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7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34" name="Прямоугольник 33">
            <a:hlinkClick r:id="" action="ppaction://macro?name=DragandDrop"/>
          </p:cNvPr>
          <p:cNvSpPr/>
          <p:nvPr/>
        </p:nvSpPr>
        <p:spPr>
          <a:xfrm>
            <a:off x="7457293" y="5308040"/>
            <a:ext cx="6480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8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35" name="Прямоугольник 34">
            <a:hlinkClick r:id="" action="ppaction://macro?name=DragandDrop"/>
          </p:cNvPr>
          <p:cNvSpPr/>
          <p:nvPr/>
        </p:nvSpPr>
        <p:spPr>
          <a:xfrm>
            <a:off x="7463226" y="5308040"/>
            <a:ext cx="6480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8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36" name="Прямоугольник 35">
            <a:hlinkClick r:id="" action="ppaction://macro?name=DragandDrop"/>
          </p:cNvPr>
          <p:cNvSpPr/>
          <p:nvPr/>
        </p:nvSpPr>
        <p:spPr>
          <a:xfrm>
            <a:off x="8353758" y="5308040"/>
            <a:ext cx="6480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9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37" name="Прямоугольник 36">
            <a:hlinkClick r:id="" action="ppaction://macro?name=DragandDrop"/>
          </p:cNvPr>
          <p:cNvSpPr/>
          <p:nvPr/>
        </p:nvSpPr>
        <p:spPr>
          <a:xfrm>
            <a:off x="8331466" y="5308040"/>
            <a:ext cx="6480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9</a:t>
            </a:r>
            <a:endParaRPr lang="ru-RU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4514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86340" y="70855"/>
            <a:ext cx="8229600" cy="1143000"/>
          </a:xfrm>
        </p:spPr>
        <p:txBody>
          <a:bodyPr/>
          <a:lstStyle/>
          <a:p>
            <a:r>
              <a:rPr lang="ru-RU" dirty="0" smtClean="0"/>
              <a:t>Найдите верные ответы.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533110" y="1213855"/>
                <a:ext cx="999569" cy="58445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20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000" b="0" i="1" smtClean="0">
                              <a:latin typeface="Cambria Math" panose="02040503050406030204" pitchFamily="18" charset="0"/>
                            </a:rPr>
                            <m:t>16</m:t>
                          </m:r>
                        </m:num>
                        <m:den>
                          <m:r>
                            <a:rPr lang="ru-RU" sz="2000" b="0" i="1" smtClean="0">
                              <a:latin typeface="Cambria Math" panose="02040503050406030204" pitchFamily="18" charset="0"/>
                            </a:rPr>
                            <m:t>25</m:t>
                          </m:r>
                        </m:den>
                      </m:f>
                      <m:r>
                        <a:rPr lang="ru-RU" sz="2000" b="0" i="1" smtClean="0">
                          <a:latin typeface="Cambria Math" panose="02040503050406030204" pitchFamily="18" charset="0"/>
                        </a:rPr>
                        <m:t>∗</m:t>
                      </m:r>
                      <m:f>
                        <m:fPr>
                          <m:ctrlPr>
                            <a:rPr lang="ru-RU" sz="2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0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num>
                        <m:den>
                          <m:r>
                            <a:rPr lang="ru-RU" sz="20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r>
                        <a:rPr lang="ru-RU" sz="20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ru-RU" sz="20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3110" y="1213855"/>
                <a:ext cx="999569" cy="584455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534678" y="2847923"/>
                <a:ext cx="999569" cy="58336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20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000" b="0" i="1" smtClean="0">
                              <a:latin typeface="Cambria Math" panose="02040503050406030204" pitchFamily="18" charset="0"/>
                            </a:rPr>
                            <m:t>15</m:t>
                          </m:r>
                        </m:num>
                        <m:den>
                          <m:r>
                            <a:rPr lang="ru-RU" sz="2000" b="0" i="1" smtClean="0">
                              <a:latin typeface="Cambria Math" panose="02040503050406030204" pitchFamily="18" charset="0"/>
                            </a:rPr>
                            <m:t>27</m:t>
                          </m:r>
                        </m:den>
                      </m:f>
                      <m:r>
                        <a:rPr lang="ru-RU" sz="2000" b="0" i="1" smtClean="0">
                          <a:latin typeface="Cambria Math" panose="02040503050406030204" pitchFamily="18" charset="0"/>
                        </a:rPr>
                        <m:t>∗3=</m:t>
                      </m:r>
                    </m:oMath>
                  </m:oMathPara>
                </a14:m>
                <a:endParaRPr lang="ru-RU" sz="20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4678" y="2847923"/>
                <a:ext cx="999569" cy="58336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1548014" y="2002671"/>
                <a:ext cx="856901" cy="57823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000" b="0" i="1" smtClean="0">
                          <a:latin typeface="Cambria Math" panose="02040503050406030204" pitchFamily="18" charset="0"/>
                        </a:rPr>
                        <m:t>6∗</m:t>
                      </m:r>
                      <m:f>
                        <m:fPr>
                          <m:ctrlPr>
                            <a:rPr lang="ru-RU" sz="2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0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ru-RU" sz="2000" b="0" i="1" smtClean="0">
                              <a:latin typeface="Cambria Math" panose="02040503050406030204" pitchFamily="18" charset="0"/>
                            </a:rPr>
                            <m:t>8</m:t>
                          </m:r>
                        </m:den>
                      </m:f>
                      <m:r>
                        <a:rPr lang="ru-RU" sz="20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ru-RU" sz="20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8014" y="2002671"/>
                <a:ext cx="856901" cy="57823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Прямоугольник 17">
                <a:hlinkClick r:id="" action="ppaction://macro?name=DragandDrop"/>
              </p:cNvPr>
              <p:cNvSpPr/>
              <p:nvPr/>
            </p:nvSpPr>
            <p:spPr>
              <a:xfrm>
                <a:off x="7236296" y="3431288"/>
                <a:ext cx="864096" cy="57606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20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0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𝟓𝟎</m:t>
                          </m:r>
                        </m:num>
                        <m:den>
                          <m:r>
                            <a:rPr lang="ru-RU" sz="20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𝟖𝟏</m:t>
                          </m:r>
                        </m:den>
                      </m:f>
                    </m:oMath>
                  </m:oMathPara>
                </a14:m>
                <a:endParaRPr lang="ru-RU" sz="20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8" name="Прямоугольник 17">
                <a:hlinkClick r:id="" action="ppaction://macro?name=DragandDrop"/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36296" y="3431288"/>
                <a:ext cx="864096" cy="57606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Прямоугольник 18">
                <a:hlinkClick r:id="" action="ppaction://macro?name=DragandDrop"/>
              </p:cNvPr>
              <p:cNvSpPr/>
              <p:nvPr/>
            </p:nvSpPr>
            <p:spPr>
              <a:xfrm>
                <a:off x="7236296" y="2720058"/>
                <a:ext cx="864096" cy="57606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20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0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𝟐𝟎</m:t>
                          </m:r>
                        </m:num>
                        <m:den>
                          <m:r>
                            <a:rPr lang="ru-RU" sz="20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𝟐𝟕</m:t>
                          </m:r>
                        </m:den>
                      </m:f>
                    </m:oMath>
                  </m:oMathPara>
                </a14:m>
                <a:endParaRPr lang="ru-RU" sz="20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9" name="Прямоугольник 18">
                <a:hlinkClick r:id="" action="ppaction://macro?name=DragandDrop"/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36296" y="2720058"/>
                <a:ext cx="864096" cy="57606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Прямоугольник 19">
            <a:hlinkClick r:id="" action="ppaction://macro?name=DragandDrop"/>
          </p:cNvPr>
          <p:cNvSpPr/>
          <p:nvPr/>
        </p:nvSpPr>
        <p:spPr>
          <a:xfrm>
            <a:off x="7236296" y="4795963"/>
            <a:ext cx="864096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2</a:t>
            </a:r>
            <a:endParaRPr lang="ru-RU" sz="2400" b="1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Прямоугольник 20">
                <a:hlinkClick r:id="" action="ppaction://macro?name=DragandDrop"/>
              </p:cNvPr>
              <p:cNvSpPr/>
              <p:nvPr/>
            </p:nvSpPr>
            <p:spPr>
              <a:xfrm>
                <a:off x="7236296" y="1267661"/>
                <a:ext cx="864096" cy="57606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20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0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num>
                        <m:den>
                          <m:r>
                            <a:rPr lang="ru-RU" sz="20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𝟐𝟖</m:t>
                          </m:r>
                        </m:den>
                      </m:f>
                    </m:oMath>
                  </m:oMathPara>
                </a14:m>
                <a:endParaRPr lang="ru-RU" sz="20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1" name="Прямоугольник 20">
                <a:hlinkClick r:id="" action="ppaction://macro?name=DragandDrop"/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36296" y="1267661"/>
                <a:ext cx="864096" cy="576064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Прямоугольник 21">
                <a:hlinkClick r:id="" action="ppaction://macro?name=DragandDrop"/>
              </p:cNvPr>
              <p:cNvSpPr/>
              <p:nvPr/>
            </p:nvSpPr>
            <p:spPr>
              <a:xfrm>
                <a:off x="7236296" y="5486053"/>
                <a:ext cx="864096" cy="57606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0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𝟏</m:t>
                      </m:r>
                      <m:f>
                        <m:fPr>
                          <m:ctrlPr>
                            <a:rPr lang="ru-RU" sz="20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0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num>
                        <m:den>
                          <m:r>
                            <a:rPr lang="ru-RU" sz="20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ru-RU" sz="2000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2" name="Прямоугольник 21">
                <a:hlinkClick r:id="" action="ppaction://macro?name=DragandDrop"/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36296" y="5486053"/>
                <a:ext cx="864096" cy="57606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Прямоугольник 22">
            <a:hlinkClick r:id="" action="ppaction://macro?name=DragandDrop"/>
          </p:cNvPr>
          <p:cNvSpPr/>
          <p:nvPr/>
        </p:nvSpPr>
        <p:spPr>
          <a:xfrm>
            <a:off x="7236296" y="1992668"/>
            <a:ext cx="864096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2,8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24" name="Прямоугольник 23">
            <a:hlinkClick r:id="" action="ppaction://macro?name=DragandDrop"/>
          </p:cNvPr>
          <p:cNvSpPr/>
          <p:nvPr/>
        </p:nvSpPr>
        <p:spPr>
          <a:xfrm>
            <a:off x="7236296" y="4105873"/>
            <a:ext cx="864096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0,8</a:t>
            </a:r>
            <a:endParaRPr lang="ru-RU" sz="2400" b="1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1512582" y="3742618"/>
                <a:ext cx="999569" cy="57618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20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0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ru-RU" sz="2000" b="0" i="1" smtClean="0">
                              <a:latin typeface="Cambria Math" panose="02040503050406030204" pitchFamily="18" charset="0"/>
                            </a:rPr>
                            <m:t>24</m:t>
                          </m:r>
                        </m:den>
                      </m:f>
                      <m:r>
                        <a:rPr lang="ru-RU" sz="2000" b="0" i="1" smtClean="0">
                          <a:latin typeface="Cambria Math" panose="02040503050406030204" pitchFamily="18" charset="0"/>
                        </a:rPr>
                        <m:t>∗</m:t>
                      </m:r>
                      <m:f>
                        <m:fPr>
                          <m:ctrlPr>
                            <a:rPr lang="ru-RU" sz="2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0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num>
                        <m:den>
                          <m:r>
                            <a:rPr lang="ru-RU" sz="20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den>
                      </m:f>
                      <m:r>
                        <a:rPr lang="ru-RU" sz="20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ru-RU" sz="2000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2582" y="3742618"/>
                <a:ext cx="999569" cy="576183"/>
              </a:xfrm>
              <a:prstGeom prst="rect">
                <a:avLst/>
              </a:prstGeom>
              <a:blipFill>
                <a:blip r:embed="rId9"/>
                <a:stretch>
                  <a:fillRect b="-106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1476679" y="4630131"/>
                <a:ext cx="999569" cy="57823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20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000" b="0" i="1" smtClean="0">
                              <a:latin typeface="Cambria Math" panose="02040503050406030204" pitchFamily="18" charset="0"/>
                            </a:rPr>
                            <m:t>14</m:t>
                          </m:r>
                        </m:num>
                        <m:den>
                          <m:r>
                            <a:rPr lang="ru-RU" sz="2000" b="0" i="1" smtClean="0">
                              <a:latin typeface="Cambria Math" panose="02040503050406030204" pitchFamily="18" charset="0"/>
                            </a:rPr>
                            <m:t>49</m:t>
                          </m:r>
                        </m:den>
                      </m:f>
                      <m:r>
                        <a:rPr lang="ru-RU" sz="2000" b="0" i="1" smtClean="0">
                          <a:latin typeface="Cambria Math" panose="02040503050406030204" pitchFamily="18" charset="0"/>
                        </a:rPr>
                        <m:t>∗7=</m:t>
                      </m:r>
                    </m:oMath>
                  </m:oMathPara>
                </a14:m>
                <a:endParaRPr lang="ru-RU" sz="20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6679" y="4630131"/>
                <a:ext cx="999569" cy="578235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1405345" y="5429812"/>
                <a:ext cx="1142236" cy="58451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000" i="1" smtClean="0"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ru-RU" sz="2000" b="0" i="1" smtClean="0">
                          <a:latin typeface="Cambria Math" panose="02040503050406030204" pitchFamily="18" charset="0"/>
                        </a:rPr>
                        <m:t>2∗</m:t>
                      </m:r>
                      <m:f>
                        <m:fPr>
                          <m:ctrlPr>
                            <a:rPr lang="ru-RU" sz="2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0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num>
                        <m:den>
                          <m:r>
                            <a:rPr lang="ru-RU" sz="2000" b="0" i="1" smtClean="0">
                              <a:latin typeface="Cambria Math" panose="02040503050406030204" pitchFamily="18" charset="0"/>
                            </a:rPr>
                            <m:t>81</m:t>
                          </m:r>
                        </m:den>
                      </m:f>
                      <m:r>
                        <a:rPr lang="ru-RU" sz="20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ru-RU" sz="20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05345" y="5429812"/>
                <a:ext cx="1142236" cy="584519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67251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35696" y="232379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ru-RU" sz="4000" dirty="0" smtClean="0"/>
              <a:t>В классе: №427, 433</a:t>
            </a:r>
          </a:p>
          <a:p>
            <a:pPr marL="0" indent="0">
              <a:buNone/>
            </a:pPr>
            <a:r>
              <a:rPr lang="ru-RU" sz="4000" dirty="0" smtClean="0"/>
              <a:t>Дома: №472 (а-и),461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503363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143000"/>
          </a:xfrm>
        </p:spPr>
        <p:txBody>
          <a:bodyPr/>
          <a:lstStyle/>
          <a:p>
            <a:pPr algn="ctr"/>
            <a:r>
              <a:rPr lang="ru-RU" b="1" dirty="0" smtClean="0">
                <a:latin typeface="Trebuchet MS" panose="020B0603020202020204" pitchFamily="34" charset="0"/>
              </a:rPr>
              <a:t>Заказать презентацию</a:t>
            </a:r>
            <a:endParaRPr lang="ru-RU" b="1" dirty="0">
              <a:latin typeface="Trebuchet MS" panose="020B0603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0501" y="2238937"/>
            <a:ext cx="7886700" cy="3263504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/>
              <a:t>- 20 рублей – обычная презентация (</a:t>
            </a:r>
            <a:r>
              <a:rPr lang="en-US" sz="2000" dirty="0"/>
              <a:t>MS Power Paint</a:t>
            </a:r>
            <a:r>
              <a:rPr lang="ru-RU" sz="2000" dirty="0"/>
              <a:t>)</a:t>
            </a:r>
          </a:p>
          <a:p>
            <a:pPr marL="0" indent="0">
              <a:buNone/>
            </a:pPr>
            <a:r>
              <a:rPr lang="ru-RU" sz="2000" dirty="0"/>
              <a:t>- 30 рублей – интерактивная презентация.</a:t>
            </a:r>
          </a:p>
          <a:p>
            <a:pPr marL="0" indent="0">
              <a:buNone/>
            </a:pPr>
            <a:r>
              <a:rPr lang="ru-RU" sz="2000" dirty="0"/>
              <a:t>Цена указана за 1 слайд (титульный слайд и слайд со списком номеров из учебника - бесплатно).</a:t>
            </a:r>
          </a:p>
          <a:p>
            <a:pPr marL="0" indent="0">
              <a:buNone/>
            </a:pPr>
            <a:r>
              <a:rPr lang="ru-RU" sz="2000" dirty="0"/>
              <a:t>При заказе укажите свои пожелания, пришлите ход урока и задания, которые Вы хотели бы видеть на слайдах.</a:t>
            </a:r>
          </a:p>
          <a:p>
            <a:pPr marL="0" indent="0">
              <a:buNone/>
            </a:pPr>
            <a:r>
              <a:rPr lang="ru-RU" sz="2000" dirty="0"/>
              <a:t>Подробности в </a:t>
            </a:r>
            <a:r>
              <a:rPr lang="en-US" sz="2000" dirty="0" err="1"/>
              <a:t>Whatsapp</a:t>
            </a:r>
            <a:r>
              <a:rPr lang="en-US" sz="2000" dirty="0"/>
              <a:t> 8 (929) 668 13 56 </a:t>
            </a:r>
            <a:r>
              <a:rPr lang="ru-RU" sz="2000" dirty="0"/>
              <a:t>Анна.</a:t>
            </a:r>
          </a:p>
        </p:txBody>
      </p:sp>
    </p:spTree>
    <p:extLst>
      <p:ext uri="{BB962C8B-B14F-4D97-AF65-F5344CB8AC3E}">
        <p14:creationId xmlns:p14="http://schemas.microsoft.com/office/powerpoint/2010/main" val="4011788242"/>
      </p:ext>
    </p:extLst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287</TotalTime>
  <Words>206</Words>
  <Application>Microsoft Office PowerPoint</Application>
  <PresentationFormat>Экран (4:3)</PresentationFormat>
  <Paragraphs>76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Cambria Math</vt:lpstr>
      <vt:lpstr>Trebuchet MS</vt:lpstr>
      <vt:lpstr>Оформление по умолчанию</vt:lpstr>
      <vt:lpstr>Умножение обыкновенных дробей.</vt:lpstr>
      <vt:lpstr>Решите задачи:</vt:lpstr>
      <vt:lpstr>Решите задачи:</vt:lpstr>
      <vt:lpstr>Презентация PowerPoint</vt:lpstr>
      <vt:lpstr>Найдите габариты плодов артокартуса.</vt:lpstr>
      <vt:lpstr>Найдите верные ответы.</vt:lpstr>
      <vt:lpstr>Презентация PowerPoint</vt:lpstr>
      <vt:lpstr>Заказать презентацию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Пользователь Windows</cp:lastModifiedBy>
  <cp:revision>39</cp:revision>
  <dcterms:created xsi:type="dcterms:W3CDTF">2010-04-23T03:00:43Z</dcterms:created>
  <dcterms:modified xsi:type="dcterms:W3CDTF">2020-03-25T14:01:19Z</dcterms:modified>
</cp:coreProperties>
</file>