
<file path=[Content_Types].xml><?xml version="1.0" encoding="utf-8"?>
<Types xmlns="http://schemas.openxmlformats.org/package/2006/content-types">
  <Default Extension="bin" ContentType="application/vnd.ms-office.vbaProject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61" r:id="rId4"/>
    <p:sldId id="260" r:id="rId5"/>
    <p:sldId id="259" r:id="rId6"/>
    <p:sldId id="258" r:id="rId7"/>
    <p:sldId id="264" r:id="rId8"/>
    <p:sldId id="263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2F3BB"/>
    <a:srgbClr val="FF66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205" autoAdjust="0"/>
    <p:restoredTop sz="94660"/>
  </p:normalViewPr>
  <p:slideViewPr>
    <p:cSldViewPr>
      <p:cViewPr varScale="1">
        <p:scale>
          <a:sx n="109" d="100"/>
          <a:sy n="109" d="100"/>
        </p:scale>
        <p:origin x="1296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06/relationships/vbaProject" Target="vbaProject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330617-EC36-42C1-82CC-E038D0EC5E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C0E8EE-AF89-40C1-9579-AE4E7B764A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2B46CC-6C06-46F2-943E-689B30C04B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2A07FD-3D60-4CC0-95EC-D17F54B834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6A77B2-BE0B-4A95-A365-BC7D0591BB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946F3A-7D44-47A2-9941-522F136231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D117D-ED98-4FC6-870B-CADD86A5B6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B3CFD1-478B-4671-80B5-197AD74BE1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E5BBFD-D80C-4331-8DB0-A0833401BA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B473E9-217C-46B2-AE41-46513C8A39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50CA63-756B-46E6-BD70-92CE0F6238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7000"/>
            <a:lum/>
          </a:blip>
          <a:srcRect/>
          <a:tile tx="0" ty="0" sx="54000" sy="7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5AF6D2C-FF1A-4944-9B94-109B158D38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3" Type="http://schemas.openxmlformats.org/officeDocument/2006/relationships/image" Target="../media/image3.png"/><Relationship Id="rId21" Type="http://schemas.openxmlformats.org/officeDocument/2006/relationships/image" Target="../media/image21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image" Target="../media/image23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>
            <a:hlinkClick r:id="" action="ppaction://macro?name=DragandDrop"/>
          </p:cNvPr>
          <p:cNvSpPr/>
          <p:nvPr/>
        </p:nvSpPr>
        <p:spPr>
          <a:xfrm>
            <a:off x="5652120" y="4119646"/>
            <a:ext cx="172819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Ночь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1560" y="482897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пары противоположных слов.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>
            <a:hlinkClick r:id="" action="ppaction://macro?name=DragandDrop"/>
          </p:cNvPr>
          <p:cNvSpPr/>
          <p:nvPr/>
        </p:nvSpPr>
        <p:spPr>
          <a:xfrm>
            <a:off x="3868171" y="3381484"/>
            <a:ext cx="1628564" cy="5209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Белый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5" name="Прямоугольник 14">
            <a:hlinkClick r:id="" action="ppaction://macro?name=DragandDrop"/>
          </p:cNvPr>
          <p:cNvSpPr/>
          <p:nvPr/>
        </p:nvSpPr>
        <p:spPr>
          <a:xfrm>
            <a:off x="1123454" y="2517338"/>
            <a:ext cx="1728192" cy="426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Черный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15">
            <a:hlinkClick r:id="" action="ppaction://macro?name=DragandDrop"/>
          </p:cNvPr>
          <p:cNvSpPr/>
          <p:nvPr/>
        </p:nvSpPr>
        <p:spPr>
          <a:xfrm>
            <a:off x="1116768" y="3349968"/>
            <a:ext cx="1639416" cy="5196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Вперед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 16">
            <a:hlinkClick r:id="" action="ppaction://macro?name=DragandDrop"/>
          </p:cNvPr>
          <p:cNvSpPr/>
          <p:nvPr/>
        </p:nvSpPr>
        <p:spPr>
          <a:xfrm>
            <a:off x="3906217" y="1621022"/>
            <a:ext cx="168855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Назад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>
            <a:hlinkClick r:id="" action="ppaction://macro?name=DragandDrop"/>
          </p:cNvPr>
          <p:cNvSpPr/>
          <p:nvPr/>
        </p:nvSpPr>
        <p:spPr>
          <a:xfrm>
            <a:off x="3968316" y="4809655"/>
            <a:ext cx="1512168" cy="5060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Высоко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9" name="Прямоугольник 18">
            <a:hlinkClick r:id="" action="ppaction://macro?name=DragandDrop"/>
          </p:cNvPr>
          <p:cNvSpPr/>
          <p:nvPr/>
        </p:nvSpPr>
        <p:spPr>
          <a:xfrm>
            <a:off x="1674912" y="1538763"/>
            <a:ext cx="144016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Низко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 19">
            <a:hlinkClick r:id="" action="ppaction://macro?name=DragandDrop"/>
          </p:cNvPr>
          <p:cNvSpPr/>
          <p:nvPr/>
        </p:nvSpPr>
        <p:spPr>
          <a:xfrm>
            <a:off x="6750242" y="3358711"/>
            <a:ext cx="1548172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Холодно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1" name="Прямоугольник 20">
            <a:hlinkClick r:id="" action="ppaction://macro?name=DragandDrop"/>
          </p:cNvPr>
          <p:cNvSpPr/>
          <p:nvPr/>
        </p:nvSpPr>
        <p:spPr>
          <a:xfrm>
            <a:off x="6256720" y="1484478"/>
            <a:ext cx="1728192" cy="5392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Горячо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2" name="Прямоугольник 21">
            <a:hlinkClick r:id="" action="ppaction://macro?name=DragandDrop"/>
          </p:cNvPr>
          <p:cNvSpPr/>
          <p:nvPr/>
        </p:nvSpPr>
        <p:spPr>
          <a:xfrm>
            <a:off x="2441549" y="4107271"/>
            <a:ext cx="172819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Падать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3" name="Прямоугольник 22">
            <a:hlinkClick r:id="" action="ppaction://macro?name=DragandDrop"/>
          </p:cNvPr>
          <p:cNvSpPr/>
          <p:nvPr/>
        </p:nvSpPr>
        <p:spPr>
          <a:xfrm>
            <a:off x="3555504" y="2491172"/>
            <a:ext cx="172819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Взлетать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4" name="Прямоугольник 23">
            <a:hlinkClick r:id="" action="ppaction://macro?name=DragandDrop"/>
          </p:cNvPr>
          <p:cNvSpPr/>
          <p:nvPr/>
        </p:nvSpPr>
        <p:spPr>
          <a:xfrm>
            <a:off x="1012075" y="4933569"/>
            <a:ext cx="172819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Стоять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5" name="Прямоугольник 24">
            <a:hlinkClick r:id="" action="ppaction://macro?name=DragandDrop"/>
          </p:cNvPr>
          <p:cNvSpPr/>
          <p:nvPr/>
        </p:nvSpPr>
        <p:spPr>
          <a:xfrm>
            <a:off x="6084168" y="2463744"/>
            <a:ext cx="172819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Сидеть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>
            <a:hlinkClick r:id="" action="ppaction://macro?name=DragandDrop"/>
          </p:cNvPr>
          <p:cNvSpPr/>
          <p:nvPr/>
        </p:nvSpPr>
        <p:spPr>
          <a:xfrm>
            <a:off x="6590483" y="5063700"/>
            <a:ext cx="172819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День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016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827584" y="2132856"/>
            <a:ext cx="7772400" cy="1470025"/>
          </a:xfrm>
        </p:spPr>
        <p:txBody>
          <a:bodyPr/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Противоположные</a:t>
            </a:r>
            <a:r>
              <a:rPr lang="ru-RU" sz="4800" dirty="0" smtClean="0">
                <a:latin typeface="Century" panose="02040604050505020304" pitchFamily="18" charset="0"/>
              </a:rPr>
              <a:t> числа.</a:t>
            </a:r>
            <a:endParaRPr lang="ru-RU" sz="4800" dirty="0">
              <a:latin typeface="Century" panose="02040604050505020304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4608" y="0"/>
            <a:ext cx="8229600" cy="114300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и задачи.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55679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Продолжить изучать отрицательные числа.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ввести определение противоположных чисел, научить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их распознавать,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записывать и откладывать на координатной прямой.</a:t>
            </a:r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391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7564" y="287617"/>
            <a:ext cx="75608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Отметьте на координатной прямой числа 1; -1; 3; -3; 5,5; -5,5.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827584" y="2564904"/>
            <a:ext cx="684076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4283968" y="2276872"/>
            <a:ext cx="0" cy="57606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707904" y="2276872"/>
            <a:ext cx="0" cy="57606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3131840" y="2276872"/>
            <a:ext cx="0" cy="57606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2555776" y="2290600"/>
            <a:ext cx="0" cy="57606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1979712" y="2290600"/>
            <a:ext cx="0" cy="57606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1403648" y="2276872"/>
            <a:ext cx="0" cy="57606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4860032" y="2299744"/>
            <a:ext cx="0" cy="57606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5436096" y="2299744"/>
            <a:ext cx="0" cy="57606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6012160" y="2290600"/>
            <a:ext cx="0" cy="57606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6588224" y="2276872"/>
            <a:ext cx="0" cy="57606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7164288" y="2290600"/>
            <a:ext cx="0" cy="57606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139952" y="2996952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0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4716016" y="1916832"/>
            <a:ext cx="288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1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491881" y="1914491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-1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68143" y="1890490"/>
            <a:ext cx="288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3</a:t>
            </a:r>
            <a:endParaRPr lang="ru-RU" sz="2000" b="1" dirty="0">
              <a:solidFill>
                <a:srgbClr val="00B0F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339752" y="1869979"/>
            <a:ext cx="4228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-3</a:t>
            </a:r>
            <a:endParaRPr lang="ru-RU" sz="2000" b="1" dirty="0">
              <a:solidFill>
                <a:srgbClr val="00B0F0"/>
              </a:solidFill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1079612" y="2505386"/>
            <a:ext cx="144016" cy="11314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7344308" y="2508332"/>
            <a:ext cx="144016" cy="11314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7200293" y="1934980"/>
            <a:ext cx="5400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5,5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00585" y="2039643"/>
            <a:ext cx="8460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-5,5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95536" y="3861048"/>
            <a:ext cx="84249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Два числа, отличающиеся друг от друга только знаками, называются 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противоположными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Число 0 противоположно самому себе.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991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 animBg="1"/>
      <p:bldP spid="25" grpId="0" animBg="1"/>
      <p:bldP spid="26" grpId="0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4338"/>
            <a:ext cx="8424936" cy="1580172"/>
          </a:xfrm>
        </p:spPr>
        <p:txBody>
          <a:bodyPr/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Удалите пары противоположных чисел и узнайте имя рождественского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волшебника во Франции.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2757665"/>
              </p:ext>
            </p:extLst>
          </p:nvPr>
        </p:nvGraphicFramePr>
        <p:xfrm>
          <a:off x="683572" y="2276872"/>
          <a:ext cx="7416820" cy="3096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1682">
                  <a:extLst>
                    <a:ext uri="{9D8B030D-6E8A-4147-A177-3AD203B41FA5}">
                      <a16:colId xmlns:a16="http://schemas.microsoft.com/office/drawing/2014/main" val="3595379160"/>
                    </a:ext>
                  </a:extLst>
                </a:gridCol>
                <a:gridCol w="741682">
                  <a:extLst>
                    <a:ext uri="{9D8B030D-6E8A-4147-A177-3AD203B41FA5}">
                      <a16:colId xmlns:a16="http://schemas.microsoft.com/office/drawing/2014/main" val="2015176992"/>
                    </a:ext>
                  </a:extLst>
                </a:gridCol>
                <a:gridCol w="741682">
                  <a:extLst>
                    <a:ext uri="{9D8B030D-6E8A-4147-A177-3AD203B41FA5}">
                      <a16:colId xmlns:a16="http://schemas.microsoft.com/office/drawing/2014/main" val="2194787544"/>
                    </a:ext>
                  </a:extLst>
                </a:gridCol>
                <a:gridCol w="741682">
                  <a:extLst>
                    <a:ext uri="{9D8B030D-6E8A-4147-A177-3AD203B41FA5}">
                      <a16:colId xmlns:a16="http://schemas.microsoft.com/office/drawing/2014/main" val="2547346236"/>
                    </a:ext>
                  </a:extLst>
                </a:gridCol>
                <a:gridCol w="741682">
                  <a:extLst>
                    <a:ext uri="{9D8B030D-6E8A-4147-A177-3AD203B41FA5}">
                      <a16:colId xmlns:a16="http://schemas.microsoft.com/office/drawing/2014/main" val="3168383067"/>
                    </a:ext>
                  </a:extLst>
                </a:gridCol>
                <a:gridCol w="741682">
                  <a:extLst>
                    <a:ext uri="{9D8B030D-6E8A-4147-A177-3AD203B41FA5}">
                      <a16:colId xmlns:a16="http://schemas.microsoft.com/office/drawing/2014/main" val="3854589954"/>
                    </a:ext>
                  </a:extLst>
                </a:gridCol>
                <a:gridCol w="741682">
                  <a:extLst>
                    <a:ext uri="{9D8B030D-6E8A-4147-A177-3AD203B41FA5}">
                      <a16:colId xmlns:a16="http://schemas.microsoft.com/office/drawing/2014/main" val="561321219"/>
                    </a:ext>
                  </a:extLst>
                </a:gridCol>
                <a:gridCol w="741682">
                  <a:extLst>
                    <a:ext uri="{9D8B030D-6E8A-4147-A177-3AD203B41FA5}">
                      <a16:colId xmlns:a16="http://schemas.microsoft.com/office/drawing/2014/main" val="242137058"/>
                    </a:ext>
                  </a:extLst>
                </a:gridCol>
                <a:gridCol w="741682">
                  <a:extLst>
                    <a:ext uri="{9D8B030D-6E8A-4147-A177-3AD203B41FA5}">
                      <a16:colId xmlns:a16="http://schemas.microsoft.com/office/drawing/2014/main" val="1529899843"/>
                    </a:ext>
                  </a:extLst>
                </a:gridCol>
                <a:gridCol w="741682">
                  <a:extLst>
                    <a:ext uri="{9D8B030D-6E8A-4147-A177-3AD203B41FA5}">
                      <a16:colId xmlns:a16="http://schemas.microsoft.com/office/drawing/2014/main" val="3067907028"/>
                    </a:ext>
                  </a:extLst>
                </a:gridCol>
              </a:tblGrid>
              <a:tr h="774086"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0110419"/>
                  </a:ext>
                </a:extLst>
              </a:tr>
              <a:tr h="774086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4059186"/>
                  </a:ext>
                </a:extLst>
              </a:tr>
              <a:tr h="774086"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9109685"/>
                  </a:ext>
                </a:extLst>
              </a:tr>
              <a:tr h="774086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8690501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2246056"/>
              </p:ext>
            </p:extLst>
          </p:nvPr>
        </p:nvGraphicFramePr>
        <p:xfrm>
          <a:off x="8100392" y="2276872"/>
          <a:ext cx="741682" cy="3096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1682">
                  <a:extLst>
                    <a:ext uri="{9D8B030D-6E8A-4147-A177-3AD203B41FA5}">
                      <a16:colId xmlns:a16="http://schemas.microsoft.com/office/drawing/2014/main" val="3305105147"/>
                    </a:ext>
                  </a:extLst>
                </a:gridCol>
              </a:tblGrid>
              <a:tr h="774086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1575834"/>
                  </a:ext>
                </a:extLst>
              </a:tr>
              <a:tr h="774086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8560426"/>
                  </a:ext>
                </a:extLst>
              </a:tr>
              <a:tr h="774086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4629421"/>
                  </a:ext>
                </a:extLst>
              </a:tr>
              <a:tr h="774086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3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656189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угольник 13"/>
              <p:cNvSpPr/>
              <p:nvPr/>
            </p:nvSpPr>
            <p:spPr>
              <a:xfrm>
                <a:off x="689340" y="2276872"/>
                <a:ext cx="692855" cy="670568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1" i="0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𝟏</m:t>
                      </m:r>
                      <m:f>
                        <m:fPr>
                          <m:ctrlPr>
                            <a:rPr lang="ru-RU" sz="2000" b="1" i="1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1" i="0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ru-RU" sz="2000" b="1" i="0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ru-RU" sz="2000" b="1" cap="none" spc="0" dirty="0">
                  <a:ln w="0"/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4" name="Прямоуголь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340" y="2276872"/>
                <a:ext cx="692855" cy="670568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Прямоугольник 14"/>
              <p:cNvSpPr/>
              <p:nvPr/>
            </p:nvSpPr>
            <p:spPr>
              <a:xfrm>
                <a:off x="695352" y="3831380"/>
                <a:ext cx="692855" cy="670568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1" i="0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ru-RU" sz="2000" b="1" i="1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1" i="0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ru-RU" sz="2000" b="1" i="0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ru-RU" sz="2000" b="1" cap="none" spc="0" dirty="0">
                  <a:ln w="0"/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5" name="Прямоугольник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352" y="3831380"/>
                <a:ext cx="692855" cy="67056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Прямоугольник 15"/>
              <p:cNvSpPr/>
              <p:nvPr/>
            </p:nvSpPr>
            <p:spPr>
              <a:xfrm>
                <a:off x="1461392" y="3978581"/>
                <a:ext cx="692855" cy="40011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𝟒𝟓</m:t>
                      </m:r>
                    </m:oMath>
                  </m:oMathPara>
                </a14:m>
                <a:endParaRPr lang="ru-RU" sz="2000" b="1" cap="none" spc="0" dirty="0">
                  <a:ln w="0"/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6" name="Прямоуголь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1392" y="3978581"/>
                <a:ext cx="692855" cy="400110"/>
              </a:xfrm>
              <a:prstGeom prst="rect">
                <a:avLst/>
              </a:prstGeom>
              <a:blipFill>
                <a:blip r:embed="rId4"/>
                <a:stretch>
                  <a:fillRect l="-796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Прямоугольник 16"/>
              <p:cNvSpPr/>
              <p:nvPr/>
            </p:nvSpPr>
            <p:spPr>
              <a:xfrm>
                <a:off x="2213194" y="4012329"/>
                <a:ext cx="692855" cy="40011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𝟐</m:t>
                      </m:r>
                    </m:oMath>
                  </m:oMathPara>
                </a14:m>
                <a:endParaRPr lang="ru-RU" sz="2000" b="1" cap="none" spc="0" dirty="0">
                  <a:ln w="0"/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7" name="Прямоугольник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3194" y="4012329"/>
                <a:ext cx="692855" cy="400110"/>
              </a:xfrm>
              <a:prstGeom prst="rect">
                <a:avLst/>
              </a:prstGeom>
              <a:blipFill>
                <a:blip r:embed="rId5"/>
                <a:stretch>
                  <a:fillRect l="-438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Прямоугольник 17"/>
              <p:cNvSpPr/>
              <p:nvPr/>
            </p:nvSpPr>
            <p:spPr>
              <a:xfrm>
                <a:off x="2952500" y="4012329"/>
                <a:ext cx="692855" cy="40011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𝟔</m:t>
                      </m:r>
                    </m:oMath>
                  </m:oMathPara>
                </a14:m>
                <a:endParaRPr lang="ru-RU" sz="2000" b="1" cap="none" spc="0" dirty="0">
                  <a:ln w="0"/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8" name="Прямоугольник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2500" y="4012329"/>
                <a:ext cx="692855" cy="40011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Прямоугольник 18"/>
              <p:cNvSpPr/>
              <p:nvPr/>
            </p:nvSpPr>
            <p:spPr>
              <a:xfrm>
                <a:off x="3678259" y="4000185"/>
                <a:ext cx="692855" cy="40011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𝟏𝟎</m:t>
                      </m:r>
                    </m:oMath>
                  </m:oMathPara>
                </a14:m>
                <a:endParaRPr lang="ru-RU" sz="2000" b="1" cap="none" spc="0" dirty="0">
                  <a:ln w="0"/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9" name="Прямоугольник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8259" y="4000185"/>
                <a:ext cx="692855" cy="40011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Прямоугольник 19"/>
              <p:cNvSpPr/>
              <p:nvPr/>
            </p:nvSpPr>
            <p:spPr>
              <a:xfrm>
                <a:off x="4418472" y="3877100"/>
                <a:ext cx="692855" cy="670568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000" b="1" i="1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1" i="0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ru-RU" sz="2000" b="1" i="0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ru-RU" sz="2000" b="1" cap="none" spc="0" dirty="0">
                  <a:ln w="0"/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20" name="Прямоугольник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8472" y="3877100"/>
                <a:ext cx="692855" cy="67056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Прямоугольник 20"/>
              <p:cNvSpPr/>
              <p:nvPr/>
            </p:nvSpPr>
            <p:spPr>
              <a:xfrm>
                <a:off x="5133547" y="3877100"/>
                <a:ext cx="692855" cy="670568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1" i="0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ru-RU" sz="2000" b="1" i="0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𝟏</m:t>
                      </m:r>
                      <m:f>
                        <m:fPr>
                          <m:ctrlPr>
                            <a:rPr lang="ru-RU" sz="2000" b="1" i="1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1" i="0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ru-RU" sz="2000" b="1" i="0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𝟏𝟎</m:t>
                          </m:r>
                        </m:den>
                      </m:f>
                    </m:oMath>
                  </m:oMathPara>
                </a14:m>
                <a:endParaRPr lang="ru-RU" sz="2000" b="1" cap="none" spc="0" dirty="0">
                  <a:ln w="0"/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21" name="Прямоугольник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3547" y="3877100"/>
                <a:ext cx="692855" cy="670568"/>
              </a:xfrm>
              <a:prstGeom prst="rect">
                <a:avLst/>
              </a:prstGeom>
              <a:blipFill>
                <a:blip r:embed="rId9"/>
                <a:stretch>
                  <a:fillRect l="-263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Прямоугольник 21"/>
              <p:cNvSpPr/>
              <p:nvPr/>
            </p:nvSpPr>
            <p:spPr>
              <a:xfrm>
                <a:off x="5923374" y="4012329"/>
                <a:ext cx="692855" cy="40011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𝟏𝟐𝟓</m:t>
                      </m:r>
                    </m:oMath>
                  </m:oMathPara>
                </a14:m>
                <a:endParaRPr lang="ru-RU" sz="2000" b="1" cap="none" spc="0" dirty="0">
                  <a:ln w="0"/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22" name="Прямоугольник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3374" y="4012329"/>
                <a:ext cx="692855" cy="400110"/>
              </a:xfrm>
              <a:prstGeom prst="rect">
                <a:avLst/>
              </a:prstGeom>
              <a:blipFill>
                <a:blip r:embed="rId10"/>
                <a:stretch>
                  <a:fillRect l="-18584" r="-973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Прямоугольник 22"/>
              <p:cNvSpPr/>
              <p:nvPr/>
            </p:nvSpPr>
            <p:spPr>
              <a:xfrm>
                <a:off x="6660615" y="4009329"/>
                <a:ext cx="692855" cy="40011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1" i="0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𝟎𝟑</m:t>
                      </m:r>
                    </m:oMath>
                  </m:oMathPara>
                </a14:m>
                <a:endParaRPr lang="ru-RU" sz="2000" b="1" cap="none" spc="0" dirty="0">
                  <a:ln w="0"/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23" name="Прямоугольник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0615" y="4009329"/>
                <a:ext cx="692855" cy="400110"/>
              </a:xfrm>
              <a:prstGeom prst="rect">
                <a:avLst/>
              </a:prstGeom>
              <a:blipFill>
                <a:blip r:embed="rId11"/>
                <a:stretch>
                  <a:fillRect l="-796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Прямоугольник 23"/>
              <p:cNvSpPr/>
              <p:nvPr/>
            </p:nvSpPr>
            <p:spPr>
              <a:xfrm>
                <a:off x="7358710" y="3831356"/>
                <a:ext cx="692855" cy="670568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1" i="0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ru-RU" sz="2000" b="1" i="1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1" i="0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ru-RU" sz="2000" b="1" i="0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𝟖</m:t>
                          </m:r>
                        </m:den>
                      </m:f>
                    </m:oMath>
                  </m:oMathPara>
                </a14:m>
                <a:endParaRPr lang="ru-RU" sz="2000" b="1" cap="none" spc="0" dirty="0">
                  <a:ln w="0"/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24" name="Прямоугольник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58710" y="3831356"/>
                <a:ext cx="692855" cy="67056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Прямоугольник 24"/>
              <p:cNvSpPr/>
              <p:nvPr/>
            </p:nvSpPr>
            <p:spPr>
              <a:xfrm>
                <a:off x="8100392" y="3861840"/>
                <a:ext cx="692855" cy="670568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1" i="0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ru-RU" sz="2000" b="1" i="1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1" i="0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𝟒</m:t>
                          </m:r>
                        </m:num>
                        <m:den>
                          <m:r>
                            <a:rPr lang="ru-RU" sz="2000" b="1" i="0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ru-RU" sz="2000" b="1" cap="none" spc="0" dirty="0">
                  <a:ln w="0"/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25" name="Прямоугольник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00392" y="3861840"/>
                <a:ext cx="692855" cy="670568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Прямоугольник 25"/>
              <p:cNvSpPr/>
              <p:nvPr/>
            </p:nvSpPr>
            <p:spPr>
              <a:xfrm>
                <a:off x="2920091" y="2438971"/>
                <a:ext cx="692855" cy="40011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𝟑</m:t>
                      </m:r>
                    </m:oMath>
                  </m:oMathPara>
                </a14:m>
                <a:endParaRPr lang="ru-RU" sz="2000" b="1" cap="none" spc="0" dirty="0">
                  <a:ln w="0"/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26" name="Прямоугольник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0091" y="2438971"/>
                <a:ext cx="692855" cy="400110"/>
              </a:xfrm>
              <a:prstGeom prst="rect">
                <a:avLst/>
              </a:prstGeom>
              <a:blipFill>
                <a:blip r:embed="rId14"/>
                <a:stretch>
                  <a:fillRect l="-438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Прямоугольник 26"/>
              <p:cNvSpPr/>
              <p:nvPr/>
            </p:nvSpPr>
            <p:spPr>
              <a:xfrm>
                <a:off x="3646337" y="2459947"/>
                <a:ext cx="692855" cy="40011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𝟓</m:t>
                      </m:r>
                    </m:oMath>
                  </m:oMathPara>
                </a14:m>
                <a:endParaRPr lang="ru-RU" sz="2000" b="1" cap="none" spc="0" dirty="0">
                  <a:ln w="0"/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27" name="Прямоугольник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6337" y="2459947"/>
                <a:ext cx="692855" cy="400110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Прямоугольник 27"/>
              <p:cNvSpPr/>
              <p:nvPr/>
            </p:nvSpPr>
            <p:spPr>
              <a:xfrm>
                <a:off x="4392587" y="2446105"/>
                <a:ext cx="692855" cy="40011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𝟐</m:t>
                      </m:r>
                    </m:oMath>
                  </m:oMathPara>
                </a14:m>
                <a:endParaRPr lang="ru-RU" sz="2000" b="1" cap="none" spc="0" dirty="0">
                  <a:ln w="0"/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28" name="Прямоугольник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2587" y="2446105"/>
                <a:ext cx="692855" cy="400110"/>
              </a:xfrm>
              <a:prstGeom prst="rect">
                <a:avLst/>
              </a:prstGeom>
              <a:blipFill>
                <a:blip r:embed="rId16"/>
                <a:stretch>
                  <a:fillRect l="-4425" r="-88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Прямоугольник 28"/>
              <p:cNvSpPr/>
              <p:nvPr/>
            </p:nvSpPr>
            <p:spPr>
              <a:xfrm>
                <a:off x="5167666" y="2446105"/>
                <a:ext cx="692855" cy="40011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𝟓</m:t>
                      </m:r>
                    </m:oMath>
                  </m:oMathPara>
                </a14:m>
                <a:endParaRPr lang="ru-RU" sz="2000" b="1" cap="none" spc="0" dirty="0">
                  <a:ln w="0"/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29" name="Прямоугольник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7666" y="2446105"/>
                <a:ext cx="692855" cy="400110"/>
              </a:xfrm>
              <a:prstGeom prst="rect">
                <a:avLst/>
              </a:prstGeom>
              <a:blipFill>
                <a:blip r:embed="rId17"/>
                <a:stretch>
                  <a:fillRect l="-4425" r="-88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Прямоугольник 29"/>
              <p:cNvSpPr/>
              <p:nvPr/>
            </p:nvSpPr>
            <p:spPr>
              <a:xfrm>
                <a:off x="5858249" y="2313904"/>
                <a:ext cx="692855" cy="670568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1" i="0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ru-RU" sz="2000" b="1" i="0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𝟓</m:t>
                      </m:r>
                      <m:f>
                        <m:fPr>
                          <m:ctrlPr>
                            <a:rPr lang="ru-RU" sz="2000" b="1" i="1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1" i="0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ru-RU" sz="2000" b="1" i="0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ru-RU" sz="2000" b="1" cap="none" spc="0" dirty="0">
                  <a:ln w="0"/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30" name="Прямоугольник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58249" y="2313904"/>
                <a:ext cx="692855" cy="670568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Прямоугольник 30"/>
              <p:cNvSpPr/>
              <p:nvPr/>
            </p:nvSpPr>
            <p:spPr>
              <a:xfrm>
                <a:off x="6664258" y="2468818"/>
                <a:ext cx="692855" cy="40011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𝟕𝟓</m:t>
                      </m:r>
                    </m:oMath>
                  </m:oMathPara>
                </a14:m>
                <a:endParaRPr lang="ru-RU" sz="2000" b="1" cap="none" spc="0" dirty="0">
                  <a:ln w="0"/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31" name="Прямоугольник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4258" y="2468818"/>
                <a:ext cx="692855" cy="400110"/>
              </a:xfrm>
              <a:prstGeom prst="rect">
                <a:avLst/>
              </a:prstGeom>
              <a:blipFill>
                <a:blip r:embed="rId19"/>
                <a:stretch>
                  <a:fillRect l="-701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Прямоугольник 31"/>
              <p:cNvSpPr/>
              <p:nvPr/>
            </p:nvSpPr>
            <p:spPr>
              <a:xfrm>
                <a:off x="7357113" y="2276696"/>
                <a:ext cx="692855" cy="670568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1" i="0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𝟏</m:t>
                      </m:r>
                      <m:f>
                        <m:fPr>
                          <m:ctrlPr>
                            <a:rPr lang="ru-RU" sz="2000" b="1" i="1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1" i="0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ru-RU" sz="2000" b="1" i="0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ru-RU" sz="2000" b="1" cap="none" spc="0" dirty="0">
                  <a:ln w="0"/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32" name="Прямоугольник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57113" y="2276696"/>
                <a:ext cx="692855" cy="670568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Прямоугольник 32"/>
              <p:cNvSpPr/>
              <p:nvPr/>
            </p:nvSpPr>
            <p:spPr>
              <a:xfrm>
                <a:off x="8123657" y="2347340"/>
                <a:ext cx="692855" cy="670568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1" i="0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ru-RU" sz="2000" b="1" i="1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1" i="0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ru-RU" sz="2000" b="1" i="0" cap="none" spc="0" smtClean="0">
                              <a:ln w="0"/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ru-RU" sz="2000" b="1" cap="none" spc="0" dirty="0">
                  <a:ln w="0"/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33" name="Прямоугольник 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3657" y="2347340"/>
                <a:ext cx="692855" cy="670568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Прямоугольник 33"/>
              <p:cNvSpPr/>
              <p:nvPr/>
            </p:nvSpPr>
            <p:spPr>
              <a:xfrm>
                <a:off x="1456281" y="2459947"/>
                <a:ext cx="692855" cy="40011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𝟓</m:t>
                      </m:r>
                    </m:oMath>
                  </m:oMathPara>
                </a14:m>
                <a:endParaRPr lang="ru-RU" sz="2000" b="1" cap="none" spc="0" dirty="0">
                  <a:ln w="0"/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34" name="Прямоугольник 3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6281" y="2459947"/>
                <a:ext cx="692855" cy="400110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Прямоугольник 34"/>
              <p:cNvSpPr/>
              <p:nvPr/>
            </p:nvSpPr>
            <p:spPr>
              <a:xfrm>
                <a:off x="2217871" y="2438971"/>
                <a:ext cx="692855" cy="40011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ru-RU" sz="2000" b="1" i="1" cap="none" spc="0" smtClean="0">
                          <a:ln w="0"/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𝟒</m:t>
                      </m:r>
                    </m:oMath>
                  </m:oMathPara>
                </a14:m>
                <a:endParaRPr lang="ru-RU" sz="2000" b="1" cap="none" spc="0" dirty="0">
                  <a:ln w="0"/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35" name="Прямоугольник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7871" y="2438971"/>
                <a:ext cx="692855" cy="400110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Прямоугольник 35"/>
          <p:cNvSpPr/>
          <p:nvPr/>
        </p:nvSpPr>
        <p:spPr>
          <a:xfrm>
            <a:off x="777523" y="3066465"/>
            <a:ext cx="5164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1557008" y="4609437"/>
            <a:ext cx="5164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Н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2272965" y="4588857"/>
            <a:ext cx="5164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Д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3027627" y="4593029"/>
            <a:ext cx="5164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Б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3765245" y="4569712"/>
            <a:ext cx="54374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О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4547385" y="4609436"/>
            <a:ext cx="49244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Е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5255849" y="4588856"/>
            <a:ext cx="5164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Э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5997531" y="4578965"/>
            <a:ext cx="46679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Т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6712788" y="4587412"/>
            <a:ext cx="5164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Л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7467737" y="4587411"/>
            <a:ext cx="47160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У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8211840" y="4587410"/>
            <a:ext cx="5164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Ь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1521175" y="3052152"/>
            <a:ext cx="5164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А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2268269" y="3046614"/>
            <a:ext cx="5164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2995415" y="3042745"/>
            <a:ext cx="5164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Э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3768269" y="3021870"/>
            <a:ext cx="5164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И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4507788" y="3028152"/>
            <a:ext cx="49244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Р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5211726" y="3026880"/>
            <a:ext cx="56938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М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6004313" y="3015649"/>
            <a:ext cx="5164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6731428" y="3027081"/>
            <a:ext cx="5164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Я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7466936" y="3026879"/>
            <a:ext cx="47320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З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8194051" y="3026879"/>
            <a:ext cx="46679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К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858179" y="4628527"/>
            <a:ext cx="44595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Г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30324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8" grpId="0"/>
      <p:bldP spid="20" grpId="0"/>
      <p:bldP spid="22" grpId="0"/>
      <p:bldP spid="24" grpId="0"/>
      <p:bldP spid="27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40" grpId="0"/>
      <p:bldP spid="42" grpId="0"/>
      <p:bldP spid="44" grpId="0"/>
      <p:bldP spid="46" grpId="0"/>
      <p:bldP spid="50" grpId="0"/>
      <p:bldP spid="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676456" cy="932634"/>
          </a:xfrm>
        </p:spPr>
        <p:txBody>
          <a:bodyPr/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Заполните пропуски числами так, чтобы получились тройки последовательных чисел.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9392164"/>
              </p:ext>
            </p:extLst>
          </p:nvPr>
        </p:nvGraphicFramePr>
        <p:xfrm>
          <a:off x="539552" y="1700808"/>
          <a:ext cx="2808311" cy="792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val="3519289078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1951742856"/>
                    </a:ext>
                  </a:extLst>
                </a:gridCol>
                <a:gridCol w="864095">
                  <a:extLst>
                    <a:ext uri="{9D8B030D-6E8A-4147-A177-3AD203B41FA5}">
                      <a16:colId xmlns:a16="http://schemas.microsoft.com/office/drawing/2014/main" val="1522930387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pPr algn="ctr"/>
                      <a:endParaRPr lang="ru-RU" sz="2800" dirty="0">
                        <a:solidFill>
                          <a:schemeClr val="tx1"/>
                        </a:solidFill>
                        <a:latin typeface="Century" panose="02040604050505020304" pitchFamily="18" charset="0"/>
                      </a:endParaRPr>
                    </a:p>
                  </a:txBody>
                  <a:tcPr anchor="ctr"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rPr>
                        <a:t>5</a:t>
                      </a:r>
                      <a:endParaRPr lang="ru-RU" sz="2800" dirty="0">
                        <a:solidFill>
                          <a:schemeClr val="tx1"/>
                        </a:solidFill>
                        <a:latin typeface="Century" panose="02040604050505020304" pitchFamily="18" charset="0"/>
                      </a:endParaRPr>
                    </a:p>
                  </a:txBody>
                  <a:tcPr anchor="ctr"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>
                        <a:solidFill>
                          <a:schemeClr val="tx1"/>
                        </a:solidFill>
                        <a:latin typeface="Century" panose="02040604050505020304" pitchFamily="18" charset="0"/>
                      </a:endParaRPr>
                    </a:p>
                  </a:txBody>
                  <a:tcPr anchor="ctr">
                    <a:solidFill>
                      <a:schemeClr val="accent1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6207018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8712436"/>
              </p:ext>
            </p:extLst>
          </p:nvPr>
        </p:nvGraphicFramePr>
        <p:xfrm>
          <a:off x="539551" y="3075900"/>
          <a:ext cx="2808311" cy="792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val="2206543991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432416856"/>
                    </a:ext>
                  </a:extLst>
                </a:gridCol>
                <a:gridCol w="864095">
                  <a:extLst>
                    <a:ext uri="{9D8B030D-6E8A-4147-A177-3AD203B41FA5}">
                      <a16:colId xmlns:a16="http://schemas.microsoft.com/office/drawing/2014/main" val="4126678175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endParaRPr lang="ru-RU" sz="2800" dirty="0">
                        <a:solidFill>
                          <a:schemeClr val="tx1"/>
                        </a:solidFill>
                        <a:latin typeface="Century" panose="020406040505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dirty="0">
                        <a:solidFill>
                          <a:schemeClr val="tx1"/>
                        </a:solidFill>
                        <a:latin typeface="Century" panose="020406040505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rPr>
                        <a:t>-21</a:t>
                      </a:r>
                      <a:endParaRPr lang="ru-RU" sz="2800" dirty="0">
                        <a:solidFill>
                          <a:schemeClr val="tx1"/>
                        </a:solidFill>
                        <a:latin typeface="Century" panose="02040604050505020304" pitchFamily="18" charset="0"/>
                      </a:endParaRPr>
                    </a:p>
                  </a:txBody>
                  <a:tcPr anchor="ctr">
                    <a:solidFill>
                      <a:schemeClr val="accent1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5013718"/>
                  </a:ext>
                </a:extLst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3594664"/>
              </p:ext>
            </p:extLst>
          </p:nvPr>
        </p:nvGraphicFramePr>
        <p:xfrm>
          <a:off x="539552" y="4513140"/>
          <a:ext cx="2880320" cy="792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0107">
                  <a:extLst>
                    <a:ext uri="{9D8B030D-6E8A-4147-A177-3AD203B41FA5}">
                      <a16:colId xmlns:a16="http://schemas.microsoft.com/office/drawing/2014/main" val="2206543991"/>
                    </a:ext>
                  </a:extLst>
                </a:gridCol>
                <a:gridCol w="984109">
                  <a:extLst>
                    <a:ext uri="{9D8B030D-6E8A-4147-A177-3AD203B41FA5}">
                      <a16:colId xmlns:a16="http://schemas.microsoft.com/office/drawing/2014/main" val="432416856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4126678175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endParaRPr lang="ru-RU" sz="2800" dirty="0">
                        <a:solidFill>
                          <a:schemeClr val="tx1"/>
                        </a:solidFill>
                        <a:latin typeface="Century" panose="020406040505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dirty="0">
                        <a:solidFill>
                          <a:schemeClr val="tx1"/>
                        </a:solidFill>
                        <a:latin typeface="Century" panose="020406040505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rPr>
                        <a:t>-101</a:t>
                      </a:r>
                      <a:endParaRPr lang="ru-RU" sz="2800" dirty="0">
                        <a:solidFill>
                          <a:schemeClr val="tx1"/>
                        </a:solidFill>
                        <a:latin typeface="Century" panose="02040604050505020304" pitchFamily="18" charset="0"/>
                      </a:endParaRPr>
                    </a:p>
                  </a:txBody>
                  <a:tcPr anchor="ctr">
                    <a:solidFill>
                      <a:schemeClr val="accent1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5013718"/>
                  </a:ext>
                </a:extLst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3698447"/>
              </p:ext>
            </p:extLst>
          </p:nvPr>
        </p:nvGraphicFramePr>
        <p:xfrm>
          <a:off x="5153808" y="4513140"/>
          <a:ext cx="2808311" cy="792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val="2206543991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432416856"/>
                    </a:ext>
                  </a:extLst>
                </a:gridCol>
                <a:gridCol w="864095">
                  <a:extLst>
                    <a:ext uri="{9D8B030D-6E8A-4147-A177-3AD203B41FA5}">
                      <a16:colId xmlns:a16="http://schemas.microsoft.com/office/drawing/2014/main" val="4126678175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endParaRPr lang="ru-RU" sz="2800" dirty="0">
                        <a:solidFill>
                          <a:schemeClr val="tx1"/>
                        </a:solidFill>
                        <a:latin typeface="Century" panose="020406040505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rPr>
                        <a:t>-199</a:t>
                      </a:r>
                      <a:endParaRPr lang="ru-RU" sz="2800" dirty="0">
                        <a:solidFill>
                          <a:schemeClr val="tx1"/>
                        </a:solidFill>
                        <a:latin typeface="Century" panose="02040604050505020304" pitchFamily="18" charset="0"/>
                      </a:endParaRPr>
                    </a:p>
                  </a:txBody>
                  <a:tcPr anchor="ctr"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dirty="0">
                        <a:solidFill>
                          <a:schemeClr val="tx1"/>
                        </a:solidFill>
                        <a:latin typeface="Century" panose="020406040505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5013718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2898237"/>
              </p:ext>
            </p:extLst>
          </p:nvPr>
        </p:nvGraphicFramePr>
        <p:xfrm>
          <a:off x="5148064" y="3068960"/>
          <a:ext cx="2808311" cy="792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val="2206543991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432416856"/>
                    </a:ext>
                  </a:extLst>
                </a:gridCol>
                <a:gridCol w="864095">
                  <a:extLst>
                    <a:ext uri="{9D8B030D-6E8A-4147-A177-3AD203B41FA5}">
                      <a16:colId xmlns:a16="http://schemas.microsoft.com/office/drawing/2014/main" val="4126678175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endParaRPr lang="ru-RU" sz="2800" dirty="0">
                        <a:solidFill>
                          <a:schemeClr val="tx1"/>
                        </a:solidFill>
                        <a:latin typeface="Century" panose="020406040505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rPr>
                        <a:t>-99</a:t>
                      </a:r>
                      <a:endParaRPr lang="ru-RU" sz="2800" dirty="0">
                        <a:solidFill>
                          <a:schemeClr val="tx1"/>
                        </a:solidFill>
                        <a:latin typeface="Century" panose="02040604050505020304" pitchFamily="18" charset="0"/>
                      </a:endParaRPr>
                    </a:p>
                  </a:txBody>
                  <a:tcPr anchor="ctr"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dirty="0">
                        <a:solidFill>
                          <a:schemeClr val="tx1"/>
                        </a:solidFill>
                        <a:latin typeface="Century" panose="020406040505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5013718"/>
                  </a:ext>
                </a:extLst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1724472"/>
              </p:ext>
            </p:extLst>
          </p:nvPr>
        </p:nvGraphicFramePr>
        <p:xfrm>
          <a:off x="5148064" y="1643716"/>
          <a:ext cx="2808311" cy="792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val="2206543991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432416856"/>
                    </a:ext>
                  </a:extLst>
                </a:gridCol>
                <a:gridCol w="864095">
                  <a:extLst>
                    <a:ext uri="{9D8B030D-6E8A-4147-A177-3AD203B41FA5}">
                      <a16:colId xmlns:a16="http://schemas.microsoft.com/office/drawing/2014/main" val="4126678175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endParaRPr lang="ru-RU" sz="2800" dirty="0">
                        <a:solidFill>
                          <a:schemeClr val="tx1"/>
                        </a:solidFill>
                        <a:latin typeface="Century" panose="020406040505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rPr>
                        <a:t>-5</a:t>
                      </a:r>
                      <a:endParaRPr lang="ru-RU" sz="2800" dirty="0">
                        <a:solidFill>
                          <a:schemeClr val="tx1"/>
                        </a:solidFill>
                        <a:latin typeface="Century" panose="02040604050505020304" pitchFamily="18" charset="0"/>
                      </a:endParaRPr>
                    </a:p>
                  </a:txBody>
                  <a:tcPr anchor="ctr"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dirty="0">
                        <a:solidFill>
                          <a:schemeClr val="tx1"/>
                        </a:solidFill>
                        <a:latin typeface="Century" panose="020406040505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50137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6215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2578299"/>
          </a:xfrm>
        </p:spPr>
        <p:txBody>
          <a:bodyPr/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числу 2 противоположно число -2, то числу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противоположно число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-(-2)=2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3197506"/>
            <a:ext cx="7496228" cy="1224136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образцу запишите числа,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противоположные: -7; -1,2; -а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555776" y="4429546"/>
                <a:ext cx="4032448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60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−(−</m:t>
                      </m:r>
                      <m:r>
                        <a:rPr lang="en-US" sz="60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ru-RU" sz="60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)=</m:t>
                      </m:r>
                      <m:r>
                        <a:rPr lang="en-US" sz="60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𝒂</m:t>
                      </m:r>
                    </m:oMath>
                  </m:oMathPara>
                </a14:m>
                <a:endParaRPr lang="ru-RU" sz="6000" b="1" i="1" dirty="0">
                  <a:solidFill>
                    <a:srgbClr val="FF0000"/>
                  </a:solidFill>
                  <a:latin typeface="Century" panose="02040604050505020304" pitchFamily="18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5776" y="4429546"/>
                <a:ext cx="4032448" cy="101566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6350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077988" cy="178621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Подставьте вместо * такое число, чтобы получилось верное равенство: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459948" y="2204864"/>
                <a:ext cx="8229600" cy="3888432"/>
              </a:xfrm>
            </p:spPr>
            <p:txBody>
              <a:bodyPr/>
              <a:lstStyle/>
              <a:p>
                <a:pPr marL="514350" indent="-514350">
                  <a:buAutoNum type="arabicParenR"/>
                </a:pPr>
                <a14:m>
                  <m:oMath xmlns:m="http://schemas.openxmlformats.org/officeDocument/2006/math">
                    <m:r>
                      <a:rPr lang="ru-RU" i="0" dirty="0" smtClean="0">
                        <a:latin typeface="Cambria Math" panose="02040503050406030204" pitchFamily="18" charset="0"/>
                      </a:rPr>
                      <m:t>−(−4)=∗</m:t>
                    </m:r>
                  </m:oMath>
                </a14:m>
                <a:endParaRPr lang="ru-RU" dirty="0" smtClean="0">
                  <a:latin typeface="Century" panose="02040604050505020304" pitchFamily="18" charset="0"/>
                </a:endParaRPr>
              </a:p>
              <a:p>
                <a:pPr marL="514350" indent="-514350">
                  <a:buAutoNum type="arabicParenR"/>
                </a:pPr>
                <a14:m>
                  <m:oMath xmlns:m="http://schemas.openxmlformats.org/officeDocument/2006/math">
                    <m:r>
                      <a:rPr lang="ru-RU" i="0" dirty="0" smtClean="0">
                        <a:latin typeface="Cambria Math" panose="02040503050406030204" pitchFamily="18" charset="0"/>
                      </a:rPr>
                      <m:t>5,1=−∗</m:t>
                    </m:r>
                  </m:oMath>
                </a14:m>
                <a:endParaRPr lang="ru-RU" dirty="0" smtClean="0">
                  <a:latin typeface="Century" panose="02040604050505020304" pitchFamily="18" charset="0"/>
                </a:endParaRPr>
              </a:p>
              <a:p>
                <a:pPr marL="514350" indent="-514350">
                  <a:buAutoNum type="arabicParenR"/>
                </a:pPr>
                <a14:m>
                  <m:oMath xmlns:m="http://schemas.openxmlformats.org/officeDocument/2006/math">
                    <m:r>
                      <a:rPr lang="ru-RU" i="0" dirty="0" smtClean="0">
                        <a:latin typeface="Cambria Math" panose="02040503050406030204" pitchFamily="18" charset="0"/>
                      </a:rPr>
                      <m:t>−(−3,7)=∗</m:t>
                    </m:r>
                  </m:oMath>
                </a14:m>
                <a:endParaRPr lang="ru-RU" dirty="0" smtClean="0">
                  <a:latin typeface="Century" panose="02040604050505020304" pitchFamily="18" charset="0"/>
                </a:endParaRPr>
              </a:p>
              <a:p>
                <a:pPr marL="514350" indent="-514350">
                  <a:buAutoNum type="arabicParenR"/>
                </a:pPr>
                <a14:m>
                  <m:oMath xmlns:m="http://schemas.openxmlformats.org/officeDocument/2006/math">
                    <m:r>
                      <a:rPr lang="ru-RU" i="0" dirty="0" smtClean="0">
                        <a:latin typeface="Cambria Math" panose="02040503050406030204" pitchFamily="18" charset="0"/>
                      </a:rPr>
                      <m:t>−(−∗)=7</m:t>
                    </m:r>
                  </m:oMath>
                </a14:m>
                <a:endParaRPr lang="ru-RU" dirty="0" smtClean="0">
                  <a:latin typeface="Century" panose="02040604050505020304" pitchFamily="18" charset="0"/>
                </a:endParaRPr>
              </a:p>
              <a:p>
                <a:pPr marL="514350" indent="-514350">
                  <a:buAutoNum type="arabicParenR"/>
                </a:pPr>
                <a14:m>
                  <m:oMath xmlns:m="http://schemas.openxmlformats.org/officeDocument/2006/math">
                    <m:r>
                      <a:rPr lang="ru-RU" i="0" dirty="0" smtClean="0">
                        <a:latin typeface="Cambria Math" panose="02040503050406030204" pitchFamily="18" charset="0"/>
                      </a:rPr>
                      <m:t>0=−∗</m:t>
                    </m:r>
                  </m:oMath>
                </a14:m>
                <a:endParaRPr lang="ru-RU" dirty="0" smtClean="0">
                  <a:latin typeface="Century" panose="02040604050505020304" pitchFamily="18" charset="0"/>
                </a:endParaRPr>
              </a:p>
              <a:p>
                <a:pPr marL="514350" indent="-514350">
                  <a:buAutoNum type="arabicParenR"/>
                </a:pPr>
                <a14:m>
                  <m:oMath xmlns:m="http://schemas.openxmlformats.org/officeDocument/2006/math">
                    <m:r>
                      <a:rPr lang="ru-RU" i="0" dirty="0" smtClean="0">
                        <a:latin typeface="Cambria Math" panose="02040503050406030204" pitchFamily="18" charset="0"/>
                      </a:rPr>
                      <m:t>−(−∗)=−3</m:t>
                    </m:r>
                  </m:oMath>
                </a14:m>
                <a:endParaRPr lang="ru-RU" dirty="0">
                  <a:latin typeface="Century" panose="02040604050505020304" pitchFamily="18" charset="0"/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9948" y="2204864"/>
                <a:ext cx="8229600" cy="3888432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3885456" y="2147098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Century" panose="02040604050505020304" pitchFamily="18" charset="0"/>
              </a:rPr>
              <a:t>4</a:t>
            </a:r>
            <a:endParaRPr lang="ru-RU" sz="4000" b="1" dirty="0">
              <a:solidFill>
                <a:srgbClr val="FF0000"/>
              </a:solidFill>
              <a:latin typeface="Century" panose="020406040505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80656" y="2705016"/>
            <a:ext cx="12926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Century" panose="02040604050505020304" pitchFamily="18" charset="0"/>
              </a:rPr>
              <a:t>-5,1</a:t>
            </a:r>
            <a:endParaRPr lang="ru-RU" sz="4000" b="1" dirty="0">
              <a:solidFill>
                <a:srgbClr val="FF0000"/>
              </a:solidFill>
              <a:latin typeface="Century" panose="020406040505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733056" y="3319192"/>
            <a:ext cx="9326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Century" panose="02040604050505020304" pitchFamily="18" charset="0"/>
              </a:rPr>
              <a:t>3,7</a:t>
            </a:r>
            <a:endParaRPr lang="ru-RU" sz="4000" b="1" dirty="0">
              <a:solidFill>
                <a:srgbClr val="FF0000"/>
              </a:solidFill>
              <a:latin typeface="Century" panose="020406040505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85456" y="395395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Century" panose="02040604050505020304" pitchFamily="18" charset="0"/>
              </a:rPr>
              <a:t>7</a:t>
            </a:r>
            <a:endParaRPr lang="ru-RU" sz="4000" b="1" dirty="0">
              <a:solidFill>
                <a:srgbClr val="FF0000"/>
              </a:solidFill>
              <a:latin typeface="Century" panose="020406040505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865828" y="4499302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Century" panose="02040604050505020304" pitchFamily="18" charset="0"/>
              </a:rPr>
              <a:t>0</a:t>
            </a:r>
            <a:endParaRPr lang="ru-RU" sz="4000" b="1" dirty="0">
              <a:solidFill>
                <a:srgbClr val="FF0000"/>
              </a:solidFill>
              <a:latin typeface="Century" panose="020406040505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702968" y="5080868"/>
            <a:ext cx="792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Century" panose="02040604050505020304" pitchFamily="18" charset="0"/>
              </a:rPr>
              <a:t>-3</a:t>
            </a:r>
            <a:endParaRPr lang="ru-RU" sz="4000" b="1" dirty="0">
              <a:solidFill>
                <a:srgbClr val="FF0000"/>
              </a:solidFill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222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13" grpId="0"/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классе: №928,933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2564904"/>
            <a:ext cx="8229600" cy="3417243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задание: №943,944,945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7401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/>
          <a:lstStyle/>
          <a:p>
            <a:pPr algn="ctr"/>
            <a:r>
              <a:rPr lang="ru-RU" b="1" dirty="0" smtClean="0">
                <a:latin typeface="Trebuchet MS" panose="020B0603020202020204" pitchFamily="34" charset="0"/>
              </a:rPr>
              <a:t>Заказать презентацию</a:t>
            </a:r>
            <a:endParaRPr lang="ru-RU" b="1" dirty="0">
              <a:latin typeface="Trebuchet MS" panose="020B0603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0501" y="2238937"/>
            <a:ext cx="7886700" cy="3263504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/>
              <a:t>- 20 рублей – обычная презентация (</a:t>
            </a:r>
            <a:r>
              <a:rPr lang="en-US" sz="2000" dirty="0"/>
              <a:t>MS Power Paint</a:t>
            </a:r>
            <a:r>
              <a:rPr lang="ru-RU" sz="2000" dirty="0"/>
              <a:t>)</a:t>
            </a:r>
          </a:p>
          <a:p>
            <a:pPr marL="0" indent="0">
              <a:buNone/>
            </a:pPr>
            <a:r>
              <a:rPr lang="ru-RU" sz="2000" dirty="0"/>
              <a:t>- 30 рублей – интерактивная презентация.</a:t>
            </a:r>
          </a:p>
          <a:p>
            <a:pPr marL="0" indent="0">
              <a:buNone/>
            </a:pPr>
            <a:r>
              <a:rPr lang="ru-RU" sz="2000" dirty="0"/>
              <a:t>Цена указана за 1 слайд (титульный слайд и слайд со списком номеров из учебника - бесплатно).</a:t>
            </a:r>
          </a:p>
          <a:p>
            <a:pPr marL="0" indent="0">
              <a:buNone/>
            </a:pPr>
            <a:r>
              <a:rPr lang="ru-RU" sz="2000" dirty="0"/>
              <a:t>При заказе укажите свои пожелания, пришлите ход урока и задания, которые Вы хотели бы видеть на слайдах.</a:t>
            </a:r>
          </a:p>
          <a:p>
            <a:pPr marL="0" indent="0">
              <a:buNone/>
            </a:pPr>
            <a:r>
              <a:rPr lang="ru-RU" sz="2000" dirty="0"/>
              <a:t>Подробности в </a:t>
            </a:r>
            <a:r>
              <a:rPr lang="en-US" sz="2000" dirty="0" err="1"/>
              <a:t>Whatsapp</a:t>
            </a:r>
            <a:r>
              <a:rPr lang="en-US" sz="2000" dirty="0"/>
              <a:t> 8 (929) 668 13 56 </a:t>
            </a:r>
            <a:r>
              <a:rPr lang="ru-RU" sz="2000" dirty="0"/>
              <a:t>Анна.</a:t>
            </a:r>
          </a:p>
        </p:txBody>
      </p:sp>
    </p:spTree>
    <p:extLst>
      <p:ext uri="{BB962C8B-B14F-4D97-AF65-F5344CB8AC3E}">
        <p14:creationId xmlns:p14="http://schemas.microsoft.com/office/powerpoint/2010/main" val="319259130"/>
      </p:ext>
    </p:extLst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363</Words>
  <Application>Microsoft Office PowerPoint</Application>
  <PresentationFormat>Экран (4:3)</PresentationFormat>
  <Paragraphs>108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Cambria Math</vt:lpstr>
      <vt:lpstr>Century</vt:lpstr>
      <vt:lpstr>Times New Roman</vt:lpstr>
      <vt:lpstr>Trebuchet MS</vt:lpstr>
      <vt:lpstr>Оформление по умолчанию</vt:lpstr>
      <vt:lpstr>Презентация PowerPoint</vt:lpstr>
      <vt:lpstr>Противоположные числа.</vt:lpstr>
      <vt:lpstr>Цели и задачи.</vt:lpstr>
      <vt:lpstr>Презентация PowerPoint</vt:lpstr>
      <vt:lpstr>Удалите пары противоположных чисел и узнайте имя рождественского  волшебника во Франции.</vt:lpstr>
      <vt:lpstr>Заполните пропуски числами так, чтобы получились тройки последовательных чисел.</vt:lpstr>
      <vt:lpstr>Если числу 2 противоположно число -2, то числу -2 противоположно число  -(-2)=2</vt:lpstr>
      <vt:lpstr>Подставьте вместо * такое число, чтобы получилось верное равенство:</vt:lpstr>
      <vt:lpstr>В классе: №928,933</vt:lpstr>
      <vt:lpstr>Заказать презентацию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Пользователь Windows</cp:lastModifiedBy>
  <cp:revision>44</cp:revision>
  <dcterms:created xsi:type="dcterms:W3CDTF">2010-04-23T03:00:43Z</dcterms:created>
  <dcterms:modified xsi:type="dcterms:W3CDTF">2020-03-25T14:38:27Z</dcterms:modified>
</cp:coreProperties>
</file>