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474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562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207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5447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80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379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68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00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825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857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77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315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F3673-29BC-4CE5-B3D2-6E0A9D7D8FD8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893B5-8B2B-4503-884F-1F898A2E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884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4792" y="1639660"/>
            <a:ext cx="10058400" cy="16764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Основное свойство дроби.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52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Начертите 3 одинаковых квадрата со сторонами, равными 4 см.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6958787"/>
              </p:ext>
            </p:extLst>
          </p:nvPr>
        </p:nvGraphicFramePr>
        <p:xfrm>
          <a:off x="1249363" y="2768683"/>
          <a:ext cx="2156191" cy="2092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6191">
                  <a:extLst>
                    <a:ext uri="{9D8B030D-6E8A-4147-A177-3AD203B41FA5}">
                      <a16:colId xmlns:a16="http://schemas.microsoft.com/office/drawing/2014/main" val="2216296701"/>
                    </a:ext>
                  </a:extLst>
                </a:gridCol>
              </a:tblGrid>
              <a:tr h="209269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619051"/>
                  </a:ext>
                </a:extLst>
              </a:tr>
            </a:tbl>
          </a:graphicData>
        </a:graphic>
      </p:graphicFrame>
      <p:graphicFrame>
        <p:nvGraphicFramePr>
          <p:cNvPr id="10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2600583"/>
              </p:ext>
            </p:extLst>
          </p:nvPr>
        </p:nvGraphicFramePr>
        <p:xfrm>
          <a:off x="5048384" y="2768683"/>
          <a:ext cx="2156191" cy="2092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6191">
                  <a:extLst>
                    <a:ext uri="{9D8B030D-6E8A-4147-A177-3AD203B41FA5}">
                      <a16:colId xmlns:a16="http://schemas.microsoft.com/office/drawing/2014/main" val="2216296701"/>
                    </a:ext>
                  </a:extLst>
                </a:gridCol>
              </a:tblGrid>
              <a:tr h="209269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619051"/>
                  </a:ext>
                </a:extLst>
              </a:tr>
            </a:tbl>
          </a:graphicData>
        </a:graphic>
      </p:graphicFrame>
      <p:graphicFrame>
        <p:nvGraphicFramePr>
          <p:cNvPr id="11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1825244"/>
              </p:ext>
            </p:extLst>
          </p:nvPr>
        </p:nvGraphicFramePr>
        <p:xfrm>
          <a:off x="8847405" y="2768683"/>
          <a:ext cx="2156191" cy="2092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6191">
                  <a:extLst>
                    <a:ext uri="{9D8B030D-6E8A-4147-A177-3AD203B41FA5}">
                      <a16:colId xmlns:a16="http://schemas.microsoft.com/office/drawing/2014/main" val="2216296701"/>
                    </a:ext>
                  </a:extLst>
                </a:gridCol>
              </a:tblGrid>
              <a:tr h="209269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6190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245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2133600" y="1638420"/>
                <a:ext cx="10058400" cy="3300659"/>
              </a:xfrm>
            </p:spPr>
            <p:txBody>
              <a:bodyPr>
                <a:normAutofit fontScale="90000"/>
              </a:bodyPr>
              <a:lstStyle/>
              <a:p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Закрасьте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первого квадрата, </a:t>
                </a:r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второго квадрата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ru-RU" i="1"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третьего квадрата.</a:t>
                </a: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2133600" y="1638420"/>
                <a:ext cx="10058400" cy="3300659"/>
              </a:xfrm>
              <a:blipFill>
                <a:blip r:embed="rId2"/>
                <a:stretch>
                  <a:fillRect l="-2121" t="-4991" b="-776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914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1087755" y="352425"/>
                <a:ext cx="10058400" cy="1428750"/>
              </a:xfrm>
            </p:spPr>
            <p:txBody>
              <a:bodyPr>
                <a:normAutofit fontScale="90000"/>
              </a:bodyPr>
              <a:lstStyle/>
              <a:p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Закрасьте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первого квадрата,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второго квадрата 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третьего квадрата.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087755" y="352425"/>
                <a:ext cx="10058400" cy="1428750"/>
              </a:xfrm>
              <a:blipFill>
                <a:blip r:embed="rId2"/>
                <a:stretch>
                  <a:fillRect l="-2121" t="-11538" b="-179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6344985"/>
              </p:ext>
            </p:extLst>
          </p:nvPr>
        </p:nvGraphicFramePr>
        <p:xfrm>
          <a:off x="1249363" y="1998662"/>
          <a:ext cx="2156192" cy="2092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8096">
                  <a:extLst>
                    <a:ext uri="{9D8B030D-6E8A-4147-A177-3AD203B41FA5}">
                      <a16:colId xmlns:a16="http://schemas.microsoft.com/office/drawing/2014/main" val="2216296701"/>
                    </a:ext>
                  </a:extLst>
                </a:gridCol>
                <a:gridCol w="1078096">
                  <a:extLst>
                    <a:ext uri="{9D8B030D-6E8A-4147-A177-3AD203B41FA5}">
                      <a16:colId xmlns:a16="http://schemas.microsoft.com/office/drawing/2014/main" val="2946322508"/>
                    </a:ext>
                  </a:extLst>
                </a:gridCol>
              </a:tblGrid>
              <a:tr h="209269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619051"/>
                  </a:ext>
                </a:extLst>
              </a:tr>
            </a:tbl>
          </a:graphicData>
        </a:graphic>
      </p:graphicFrame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8839244"/>
              </p:ext>
            </p:extLst>
          </p:nvPr>
        </p:nvGraphicFramePr>
        <p:xfrm>
          <a:off x="4964113" y="1998661"/>
          <a:ext cx="2156192" cy="20926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8096">
                  <a:extLst>
                    <a:ext uri="{9D8B030D-6E8A-4147-A177-3AD203B41FA5}">
                      <a16:colId xmlns:a16="http://schemas.microsoft.com/office/drawing/2014/main" val="2216296701"/>
                    </a:ext>
                  </a:extLst>
                </a:gridCol>
                <a:gridCol w="1078096">
                  <a:extLst>
                    <a:ext uri="{9D8B030D-6E8A-4147-A177-3AD203B41FA5}">
                      <a16:colId xmlns:a16="http://schemas.microsoft.com/office/drawing/2014/main" val="2036335878"/>
                    </a:ext>
                  </a:extLst>
                </a:gridCol>
              </a:tblGrid>
              <a:tr h="104634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619051"/>
                  </a:ext>
                </a:extLst>
              </a:tr>
              <a:tr h="104634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7652473"/>
                  </a:ext>
                </a:extLst>
              </a:tr>
            </a:tbl>
          </a:graphicData>
        </a:graphic>
      </p:graphicFrame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5124400"/>
              </p:ext>
            </p:extLst>
          </p:nvPr>
        </p:nvGraphicFramePr>
        <p:xfrm>
          <a:off x="8869363" y="1998662"/>
          <a:ext cx="2156192" cy="20926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048">
                  <a:extLst>
                    <a:ext uri="{9D8B030D-6E8A-4147-A177-3AD203B41FA5}">
                      <a16:colId xmlns:a16="http://schemas.microsoft.com/office/drawing/2014/main" val="2216296701"/>
                    </a:ext>
                  </a:extLst>
                </a:gridCol>
                <a:gridCol w="539048">
                  <a:extLst>
                    <a:ext uri="{9D8B030D-6E8A-4147-A177-3AD203B41FA5}">
                      <a16:colId xmlns:a16="http://schemas.microsoft.com/office/drawing/2014/main" val="3677880901"/>
                    </a:ext>
                  </a:extLst>
                </a:gridCol>
                <a:gridCol w="539048">
                  <a:extLst>
                    <a:ext uri="{9D8B030D-6E8A-4147-A177-3AD203B41FA5}">
                      <a16:colId xmlns:a16="http://schemas.microsoft.com/office/drawing/2014/main" val="2512381828"/>
                    </a:ext>
                  </a:extLst>
                </a:gridCol>
                <a:gridCol w="539048">
                  <a:extLst>
                    <a:ext uri="{9D8B030D-6E8A-4147-A177-3AD203B41FA5}">
                      <a16:colId xmlns:a16="http://schemas.microsoft.com/office/drawing/2014/main" val="1404452819"/>
                    </a:ext>
                  </a:extLst>
                </a:gridCol>
              </a:tblGrid>
              <a:tr h="52317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619051"/>
                  </a:ext>
                </a:extLst>
              </a:tr>
              <a:tr h="52317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84660"/>
                  </a:ext>
                </a:extLst>
              </a:tr>
              <a:tr h="52317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2203055"/>
                  </a:ext>
                </a:extLst>
              </a:tr>
              <a:tr h="52317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79005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965509" y="4486943"/>
                <a:ext cx="723900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5509" y="4486943"/>
                <a:ext cx="723900" cy="8989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585509" y="4486943"/>
                <a:ext cx="723900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dirty="0" smtClean="0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ru-RU" sz="2800" b="0" i="1" dirty="0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85509" y="4486943"/>
                <a:ext cx="723900" cy="90178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680259" y="4486943"/>
                <a:ext cx="723900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ru-RU" sz="2800" b="0" i="1" dirty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0259" y="4486943"/>
                <a:ext cx="723900" cy="8989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3111592" y="5385907"/>
            <a:ext cx="6585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вы можете сказать об этих дробях?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79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743075" y="771525"/>
                <a:ext cx="2143985" cy="8066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1∗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2∗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3075" y="771525"/>
                <a:ext cx="2143985" cy="80663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614835" y="1962150"/>
                <a:ext cx="2342757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1∗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2∗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4835" y="1962150"/>
                <a:ext cx="2342757" cy="80945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614835" y="3275370"/>
                <a:ext cx="2342757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2∗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4∗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4835" y="3275370"/>
                <a:ext cx="2342757" cy="8094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581775" y="771524"/>
                <a:ext cx="1965731" cy="8066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2: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4: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1775" y="771524"/>
                <a:ext cx="1965731" cy="8066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581773" y="1964523"/>
                <a:ext cx="2363276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8: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16: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1773" y="1964523"/>
                <a:ext cx="2363276" cy="80945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581772" y="3277743"/>
                <a:ext cx="2363276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8: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16:</m:t>
                          </m:r>
                          <m:r>
                            <a:rPr lang="ru-RU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1772" y="3277743"/>
                <a:ext cx="2363276" cy="80945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419100" y="4362450"/>
            <a:ext cx="111632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числитель и знаменатель дроби умножить или разделить на одно и то же натуральное число, то получится дробь, равная данной.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Это свойство называется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свойством дроби.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39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пары равных дробей.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553009" y="5170697"/>
                <a:ext cx="479297" cy="8066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27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33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3009" y="5170697"/>
                <a:ext cx="479297" cy="80663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7707883" y="2803408"/>
                <a:ext cx="479297" cy="8066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40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55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7883" y="2803408"/>
                <a:ext cx="479297" cy="8066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176041" y="3316136"/>
                <a:ext cx="479298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30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6041" y="3316136"/>
                <a:ext cx="479298" cy="8094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9150097" y="3225318"/>
                <a:ext cx="479298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50097" y="3225318"/>
                <a:ext cx="479298" cy="80945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206611" y="4096486"/>
                <a:ext cx="479298" cy="8066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6611" y="4096486"/>
                <a:ext cx="479298" cy="8066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543027" y="3045142"/>
                <a:ext cx="280525" cy="8079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3027" y="3045142"/>
                <a:ext cx="280525" cy="80791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8223639" y="4213190"/>
                <a:ext cx="479298" cy="8066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3639" y="4213190"/>
                <a:ext cx="479298" cy="8066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286000" y="2068830"/>
                <a:ext cx="280525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2068830"/>
                <a:ext cx="280525" cy="80945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8429625" y="1932669"/>
                <a:ext cx="479297" cy="8066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28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29625" y="1932669"/>
                <a:ext cx="479297" cy="8066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9082770" y="4903117"/>
                <a:ext cx="479298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82770" y="4903117"/>
                <a:ext cx="479298" cy="80945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948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учебником.</a:t>
            </a:r>
            <a:endParaRPr lang="ru-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9888" y="2488223"/>
            <a:ext cx="10058400" cy="33984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221, 223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19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№1.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1) представьте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 виде дроби со знаменателем 28</a:t>
                </a:r>
              </a:p>
              <a:p>
                <a:pPr marL="0" indent="0">
                  <a:buNone/>
                </a:pP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2) 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представьте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num>
                      <m:den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 виде дроби со знаменателем 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39</a:t>
                </a:r>
              </a:p>
              <a:p>
                <a:pPr marL="0" indent="0">
                  <a:buNone/>
                </a:pP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3) 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представьте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 виде дроби со знаменателем 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60</a:t>
                </a:r>
              </a:p>
              <a:p>
                <a:pPr marL="0" indent="0">
                  <a:buNone/>
                </a:pP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4) 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представьте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17</m:t>
                        </m:r>
                      </m:den>
                    </m:f>
                  </m:oMath>
                </a14:m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 виде дроби со знаменателем 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51</a:t>
                </a:r>
              </a:p>
              <a:p>
                <a:pPr marL="0" indent="0">
                  <a:buNone/>
                </a:pP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5) 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представьте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28</m:t>
                        </m:r>
                      </m:num>
                      <m:den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36</m:t>
                        </m:r>
                      </m:den>
                    </m:f>
                  </m:oMath>
                </a14:m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 виде дроби со знаменателем 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72</a:t>
                </a:r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808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№2 (устно)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В классе 30 человек, из них 12 девочек. Какую часть класса составляют девочки?</a:t>
            </a:r>
          </a:p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Б) Среди 25 тетрадей 16 в клетку. Какая часть тетрадей в клетку?</a:t>
            </a:r>
          </a:p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В) В тарелке 18 конфет, из них 7 шоколадных, а остальные – карамель. Какую часть составляет карамель?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297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№3.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7355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длину отрезка АС по рисунку, если АВ=35 см.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2002448" y="3264933"/>
            <a:ext cx="7264644" cy="673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002448" y="3190875"/>
            <a:ext cx="0" cy="14287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024187" y="3190875"/>
            <a:ext cx="0" cy="14287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4119196" y="3190875"/>
            <a:ext cx="0" cy="14287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114925" y="3170358"/>
            <a:ext cx="0" cy="14287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6117688" y="3170359"/>
            <a:ext cx="0" cy="14287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7151077" y="3183180"/>
            <a:ext cx="0" cy="14287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8144608" y="3183181"/>
            <a:ext cx="0" cy="14287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9267092" y="3190875"/>
            <a:ext cx="0" cy="14287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898771" y="3446979"/>
            <a:ext cx="523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267092" y="3506769"/>
            <a:ext cx="419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64555" y="2738943"/>
            <a:ext cx="323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13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45278093"/>
                  </p:ext>
                </p:extLst>
              </p:nvPr>
            </p:nvGraphicFramePr>
            <p:xfrm>
              <a:off x="571500" y="352425"/>
              <a:ext cx="11249026" cy="596885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624513">
                      <a:extLst>
                        <a:ext uri="{9D8B030D-6E8A-4147-A177-3AD203B41FA5}">
                          <a16:colId xmlns:a16="http://schemas.microsoft.com/office/drawing/2014/main" val="1563614622"/>
                        </a:ext>
                      </a:extLst>
                    </a:gridCol>
                    <a:gridCol w="5624513">
                      <a:extLst>
                        <a:ext uri="{9D8B030D-6E8A-4147-A177-3AD203B41FA5}">
                          <a16:colId xmlns:a16="http://schemas.microsoft.com/office/drawing/2014/main" val="1740227255"/>
                        </a:ext>
                      </a:extLst>
                    </a:gridCol>
                  </a:tblGrid>
                  <a:tr h="1118372"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А1. В классе 26 человек, из них 15 мальчиков. Какую часть составляют мальчики?</a:t>
                          </a:r>
                        </a:p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23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2)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15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26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3)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26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15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4)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15</m:t>
                                  </m:r>
                                </m:den>
                              </m:f>
                            </m:oMath>
                          </a14:m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А1.</a:t>
                          </a:r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В хоре 31 человек, из них 27 девочек. Какую часть хора составляют девочки?</a:t>
                          </a:r>
                        </a:p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27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2)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31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3)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31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27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4)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27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31</m:t>
                                  </m:r>
                                </m:den>
                              </m:f>
                            </m:oMath>
                          </a14:m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21193776"/>
                      </a:ext>
                    </a:extLst>
                  </a:tr>
                  <a:tr h="770978"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А2. Найдите корень уравнения 7х=2</a:t>
                          </a:r>
                        </a:p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1) 3,5     2)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   3)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   4) 0,28</a:t>
                          </a:r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А2. Найдите корень уравнения 3х=2</a:t>
                          </a:r>
                        </a:p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1)</a:t>
                          </a:r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  2) 0,66        3) 1,5       4)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endParaRPr lang="ru-RU" sz="200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3171981"/>
                      </a:ext>
                    </a:extLst>
                  </a:tr>
                  <a:tr h="1096124"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А3. Вместо * поставьте число так, чтобы равенство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20</m:t>
                                  </m:r>
                                </m:den>
                              </m:f>
                              <m:r>
                                <a:rPr lang="ru-RU" sz="20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было верным.</a:t>
                          </a:r>
                        </a:p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1) 1       2) 5        3)10      4) 4</a:t>
                          </a:r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А3. Вместо * поставьте число так, чтобы равенство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30</m:t>
                                  </m:r>
                                </m:den>
                              </m:f>
                              <m:r>
                                <a:rPr lang="ru-RU" sz="20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было верным.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1)1</a:t>
                          </a:r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  2) 25        3) 20        4) 18</a:t>
                          </a:r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52785386"/>
                      </a:ext>
                    </a:extLst>
                  </a:tr>
                  <a:tr h="1006102"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А4. Представьте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в виде дроби со знаменателем 40?</a:t>
                          </a:r>
                        </a:p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20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40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2)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15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40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 3)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18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40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 4)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40</m:t>
                                  </m:r>
                                </m:den>
                              </m:f>
                            </m:oMath>
                          </a14:m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А4. Представьте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в виде дроби со знаменателем 18?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1)</a:t>
                          </a:r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18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    2)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18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   3)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18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  4)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15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18</m:t>
                                  </m:r>
                                </m:den>
                              </m:f>
                            </m:oMath>
                          </a14:m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91843903"/>
                      </a:ext>
                    </a:extLst>
                  </a:tr>
                  <a:tr h="891138"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В1. Сколько пятнадцатых</a:t>
                          </a:r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долей содержится в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200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Ответ____________________________________</a:t>
                          </a:r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В1. Сколько девятых долей содержится в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</a:p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Ответ___________________________________</a:t>
                          </a:r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87981131"/>
                      </a:ext>
                    </a:extLst>
                  </a:tr>
                  <a:tr h="632261"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В2.</a:t>
                          </a:r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Решите уравнение: 5,86</a:t>
                          </a:r>
                          <a:r>
                            <a:rPr lang="en-US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x+1,4x=76,23</a:t>
                          </a:r>
                          <a:endParaRPr lang="ru-RU" sz="2000" baseline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Ответ____________________________________</a:t>
                          </a:r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В2.</a:t>
                          </a:r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Решите уравнение: 6,28у-2,8у=36,54</a:t>
                          </a:r>
                        </a:p>
                        <a:p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Ответ___________________________________</a:t>
                          </a:r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9402566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45278093"/>
                  </p:ext>
                </p:extLst>
              </p:nvPr>
            </p:nvGraphicFramePr>
            <p:xfrm>
              <a:off x="571500" y="352425"/>
              <a:ext cx="11249026" cy="596885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624513">
                      <a:extLst>
                        <a:ext uri="{9D8B030D-6E8A-4147-A177-3AD203B41FA5}">
                          <a16:colId xmlns:a16="http://schemas.microsoft.com/office/drawing/2014/main" val="1563614622"/>
                        </a:ext>
                      </a:extLst>
                    </a:gridCol>
                    <a:gridCol w="5624513">
                      <a:extLst>
                        <a:ext uri="{9D8B030D-6E8A-4147-A177-3AD203B41FA5}">
                          <a16:colId xmlns:a16="http://schemas.microsoft.com/office/drawing/2014/main" val="1740227255"/>
                        </a:ext>
                      </a:extLst>
                    </a:gridCol>
                  </a:tblGrid>
                  <a:tr h="1138365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>
                          <a:blip r:embed="rId2"/>
                          <a:stretch>
                            <a:fillRect l="-108" t="-2674" r="-100108" b="-4336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>
                          <a:blip r:embed="rId2"/>
                          <a:stretch>
                            <a:fillRect l="-100217" t="-2674" r="-217" b="-4336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21193776"/>
                      </a:ext>
                    </a:extLst>
                  </a:tr>
                  <a:tr h="828866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>
                          <a:blip r:embed="rId2"/>
                          <a:stretch>
                            <a:fillRect l="-108" t="-141176" r="-100108" b="-4963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>
                          <a:blip r:embed="rId2"/>
                          <a:stretch>
                            <a:fillRect l="-100217" t="-141176" r="-217" b="-49632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83171981"/>
                      </a:ext>
                    </a:extLst>
                  </a:tr>
                  <a:tr h="1138365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>
                          <a:blip r:embed="rId2"/>
                          <a:stretch>
                            <a:fillRect l="-108" t="-175401" r="-100108" b="-2609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>
                          <a:blip r:embed="rId2"/>
                          <a:stretch>
                            <a:fillRect l="-100217" t="-175401" r="-217" b="-26096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2785386"/>
                      </a:ext>
                    </a:extLst>
                  </a:tr>
                  <a:tr h="127108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>
                          <a:blip r:embed="rId2"/>
                          <a:stretch>
                            <a:fillRect l="-108" t="-246411" r="-100108" b="-1334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>
                          <a:blip r:embed="rId2"/>
                          <a:stretch>
                            <a:fillRect l="-100217" t="-246411" r="-217" b="-13349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91843903"/>
                      </a:ext>
                    </a:extLst>
                  </a:tr>
                  <a:tr h="891138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>
                          <a:blip r:embed="rId2"/>
                          <a:stretch>
                            <a:fillRect l="-108" t="-495890" r="-100108" b="-9109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>
                          <a:blip r:embed="rId2"/>
                          <a:stretch>
                            <a:fillRect l="-100217" t="-495890" r="-217" b="-9109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87981131"/>
                      </a:ext>
                    </a:extLst>
                  </a:tr>
                  <a:tr h="701040"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В2.</a:t>
                          </a:r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Решите уравнение: 5,86</a:t>
                          </a:r>
                          <a:r>
                            <a:rPr lang="en-US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x+1,4x=76,23</a:t>
                          </a:r>
                          <a:endParaRPr lang="ru-RU" sz="2000" baseline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Ответ</a:t>
                          </a:r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____________________________________</a:t>
                          </a:r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В2.</a:t>
                          </a:r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Решите уравнение: 6,28у-2,8у=36,54</a:t>
                          </a:r>
                        </a:p>
                        <a:p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Ответ</a:t>
                          </a:r>
                          <a:r>
                            <a:rPr lang="ru-RU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___________________________________</a:t>
                          </a:r>
                          <a:endParaRPr lang="ru-RU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94025662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70309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00" y="-92075"/>
            <a:ext cx="10515600" cy="1325563"/>
          </a:xfrm>
        </p:spPr>
        <p:txBody>
          <a:bodyPr/>
          <a:lstStyle/>
          <a:p>
            <a:pPr algn="ctr"/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 себя.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43347"/>
              </p:ext>
            </p:extLst>
          </p:nvPr>
        </p:nvGraphicFramePr>
        <p:xfrm>
          <a:off x="838199" y="1103313"/>
          <a:ext cx="10639426" cy="454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7958">
                  <a:extLst>
                    <a:ext uri="{9D8B030D-6E8A-4147-A177-3AD203B41FA5}">
                      <a16:colId xmlns:a16="http://schemas.microsoft.com/office/drawing/2014/main" val="2772401987"/>
                    </a:ext>
                  </a:extLst>
                </a:gridCol>
                <a:gridCol w="2799850">
                  <a:extLst>
                    <a:ext uri="{9D8B030D-6E8A-4147-A177-3AD203B41FA5}">
                      <a16:colId xmlns:a16="http://schemas.microsoft.com/office/drawing/2014/main" val="2264898303"/>
                    </a:ext>
                  </a:extLst>
                </a:gridCol>
                <a:gridCol w="2986507">
                  <a:extLst>
                    <a:ext uri="{9D8B030D-6E8A-4147-A177-3AD203B41FA5}">
                      <a16:colId xmlns:a16="http://schemas.microsoft.com/office/drawing/2014/main" val="544630161"/>
                    </a:ext>
                  </a:extLst>
                </a:gridCol>
                <a:gridCol w="2365111">
                  <a:extLst>
                    <a:ext uri="{9D8B030D-6E8A-4147-A177-3AD203B41FA5}">
                      <a16:colId xmlns:a16="http://schemas.microsoft.com/office/drawing/2014/main" val="2915726128"/>
                    </a:ext>
                  </a:extLst>
                </a:gridCol>
              </a:tblGrid>
              <a:tr h="99154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Вариант</a:t>
                      </a:r>
                      <a:r>
                        <a:rPr lang="ru-RU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баллов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Вариант 2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баллов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52186399"/>
                  </a:ext>
                </a:extLst>
              </a:tr>
              <a:tr h="53826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97600382"/>
                  </a:ext>
                </a:extLst>
              </a:tr>
              <a:tr h="53826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98683254"/>
                  </a:ext>
                </a:extLst>
              </a:tr>
              <a:tr h="53826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44107617"/>
                  </a:ext>
                </a:extLst>
              </a:tr>
              <a:tr h="53826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3325607"/>
                  </a:ext>
                </a:extLst>
              </a:tr>
              <a:tr h="53826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6410484"/>
                  </a:ext>
                </a:extLst>
              </a:tr>
              <a:tr h="53826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979758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30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 парах.</a:t>
            </a:r>
            <a:endParaRPr lang="ru-RU" sz="66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222567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пяти лучших бегунов шестого класса необходимо выбрать троих на школьных соревнования. Сколькими способами можно составить такую команду?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22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задание.</a:t>
            </a:r>
            <a:endParaRPr lang="ru-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2479430"/>
            <a:ext cx="10058400" cy="33896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№237,241, стр. 35 (вопросы)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84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Заказать презентацию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334" y="184225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- 20 рублей – обычная презентация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 Power Paint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- 30 рублей – интерактивная презентация.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Цена указана за 1 слайд (титульный слайд и слайд со списком номеров из учебника - бесплатно).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заказе укажите свои пожелания, пришлите ход урока и задания, которые Вы хотели бы видеть на слайдах.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Подробности в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Whatsapp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(929) 668 13 56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Анна.</a:t>
            </a:r>
          </a:p>
        </p:txBody>
      </p:sp>
    </p:spTree>
    <p:extLst>
      <p:ext uri="{BB962C8B-B14F-4D97-AF65-F5344CB8AC3E}">
        <p14:creationId xmlns:p14="http://schemas.microsoft.com/office/powerpoint/2010/main" val="13237005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414</Words>
  <Application>Microsoft Office PowerPoint</Application>
  <PresentationFormat>Широкоэкранный</PresentationFormat>
  <Paragraphs>107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Times New Roman</vt:lpstr>
      <vt:lpstr>Тема Office</vt:lpstr>
      <vt:lpstr>Основное свойство дроби.</vt:lpstr>
      <vt:lpstr>Начертите 3 одинаковых квадрата со сторонами, равными 4 см.</vt:lpstr>
      <vt:lpstr>Закрасьте 1/2 первого квадрата,   2/4 второго квадрата    и      8/16 третьего квадрата.</vt:lpstr>
      <vt:lpstr>Закрасьте 1/2 первого квадрата, 2/4 второго квадрата    и    8/16 третьего квадрата.</vt:lpstr>
      <vt:lpstr>Презентация PowerPoint</vt:lpstr>
      <vt:lpstr>Назовите пары равных дробей.</vt:lpstr>
      <vt:lpstr>Работа с учебником.</vt:lpstr>
      <vt:lpstr>Задание №1.</vt:lpstr>
      <vt:lpstr>Задание №2 (устно)</vt:lpstr>
      <vt:lpstr>Задание №3.</vt:lpstr>
      <vt:lpstr>Презентация PowerPoint</vt:lpstr>
      <vt:lpstr>Проверь себя.</vt:lpstr>
      <vt:lpstr>Работа в парах.</vt:lpstr>
      <vt:lpstr>Домашнее задание.</vt:lpstr>
      <vt:lpstr>Заказать презентацию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Основное свойство дроби.</dc:title>
  <dc:creator>Пользователь Windows</dc:creator>
  <cp:lastModifiedBy>Пользователь Windows</cp:lastModifiedBy>
  <cp:revision>13</cp:revision>
  <dcterms:created xsi:type="dcterms:W3CDTF">2017-10-02T16:41:00Z</dcterms:created>
  <dcterms:modified xsi:type="dcterms:W3CDTF">2020-03-25T15:06:35Z</dcterms:modified>
</cp:coreProperties>
</file>