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2" r:id="rId4"/>
    <p:sldId id="261" r:id="rId5"/>
    <p:sldId id="259" r:id="rId6"/>
    <p:sldId id="258" r:id="rId7"/>
    <p:sldId id="266" r:id="rId8"/>
    <p:sldId id="265" r:id="rId9"/>
    <p:sldId id="264" r:id="rId10"/>
    <p:sldId id="263" r:id="rId11"/>
    <p:sldId id="267" r:id="rId12"/>
    <p:sldId id="268" r:id="rId13"/>
    <p:sldId id="269" r:id="rId14"/>
    <p:sldId id="257" r:id="rId15"/>
    <p:sldId id="270" r:id="rId1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Пользователь Windows" initials="ПW" lastIdx="1" clrIdx="0">
    <p:extLst>
      <p:ext uri="{19B8F6BF-5375-455C-9EA6-DF929625EA0E}">
        <p15:presenceInfo xmlns:p15="http://schemas.microsoft.com/office/powerpoint/2012/main" userId="Пользователь Windows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33DB6"/>
    <a:srgbClr val="D885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9" d="100"/>
          <a:sy n="109" d="100"/>
        </p:scale>
        <p:origin x="636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862161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36205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671655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3518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9149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6627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9415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4895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40780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5037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23240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31AFF5-B390-44FD-A73E-3A62EFBCBD9D}" type="datetimeFigureOut">
              <a:rPr lang="ru-RU" smtClean="0"/>
              <a:t>25.03.2020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E4A6E0-769F-4279-93E0-9733C7FDEDA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13495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0.png"/><Relationship Id="rId3" Type="http://schemas.openxmlformats.org/officeDocument/2006/relationships/image" Target="../media/image50.png"/><Relationship Id="rId7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0.png"/><Relationship Id="rId5" Type="http://schemas.openxmlformats.org/officeDocument/2006/relationships/image" Target="../media/image70.png"/><Relationship Id="rId4" Type="http://schemas.openxmlformats.org/officeDocument/2006/relationships/image" Target="../media/image60.png"/><Relationship Id="rId9" Type="http://schemas.openxmlformats.org/officeDocument/2006/relationships/image" Target="../media/image2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21.png"/><Relationship Id="rId7" Type="http://schemas.openxmlformats.org/officeDocument/2006/relationships/image" Target="../media/image24.png"/><Relationship Id="rId2" Type="http://schemas.openxmlformats.org/officeDocument/2006/relationships/image" Target="../media/image1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0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hyperlink" Target="http://4.bp.blogspot.com/-LPLJrcVDRUo/U37-ERhWomI/AAAAAAAAC_M/2r55cpzyG7M/s1600/Termometro.png" TargetMode="External"/><Relationship Id="rId2" Type="http://schemas.openxmlformats.org/officeDocument/2006/relationships/hyperlink" Target="https://wordart.com/editn/jo803ed7ftr6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colorostariu.files.wordpress.com/2014/06/alexandre-dumas-the-count-of-monte-cristo-the-three-musketeers-twenty-years-after-the-vicomte-de-bragelonne-ten-years-later.jpg" TargetMode="External"/><Relationship Id="rId5" Type="http://schemas.openxmlformats.org/officeDocument/2006/relationships/hyperlink" Target="https://biografieonline.it/img/bio/Rene_Descartes.jpg" TargetMode="External"/><Relationship Id="rId4" Type="http://schemas.openxmlformats.org/officeDocument/2006/relationships/hyperlink" Target="http://100-bal.ru/pars_docs/refs/37/36928/36928_html_m52b8b5f1.png" TargetMode="Externa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99123" y="1878797"/>
            <a:ext cx="9144000" cy="2387600"/>
          </a:xfrm>
        </p:spPr>
        <p:txBody>
          <a:bodyPr>
            <a:normAutofit/>
          </a:bodyPr>
          <a:lstStyle/>
          <a:p>
            <a:r>
              <a:rPr lang="ru-RU" sz="8000" b="1" dirty="0" smtClean="0">
                <a:latin typeface="Trebuchet MS" panose="020B0603020202020204" pitchFamily="34" charset="0"/>
              </a:rPr>
              <a:t>Координаты на прямой.</a:t>
            </a:r>
            <a:endParaRPr lang="ru-RU" sz="8000" b="1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07046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38115" y="217603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ru-RU" sz="4800" dirty="0" smtClean="0">
                <a:latin typeface="Trebuchet MS" panose="020B0603020202020204" pitchFamily="34" charset="0"/>
              </a:rPr>
              <a:t>Устный счет.</a:t>
            </a:r>
            <a:endParaRPr lang="ru-RU" sz="4800" dirty="0">
              <a:latin typeface="Trebuchet MS" panose="020B0603020202020204" pitchFamily="34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Box 3"/>
              <p:cNvSpPr txBox="1"/>
              <p:nvPr/>
            </p:nvSpPr>
            <p:spPr>
              <a:xfrm>
                <a:off x="1828800" y="1743785"/>
                <a:ext cx="2891712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1) 1,5+1,6=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4" name="TextBox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800" y="1743785"/>
                <a:ext cx="2891712" cy="492443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/>
              <p:cNvSpPr txBox="1"/>
              <p:nvPr/>
            </p:nvSpPr>
            <p:spPr>
              <a:xfrm>
                <a:off x="1828800" y="2210700"/>
                <a:ext cx="2866054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2) 3,2−1,8=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28800" y="2210700"/>
                <a:ext cx="2866054" cy="492443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Box 5"/>
              <p:cNvSpPr txBox="1"/>
              <p:nvPr/>
            </p:nvSpPr>
            <p:spPr>
              <a:xfrm>
                <a:off x="1721494" y="2730213"/>
                <a:ext cx="3132754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3) 100−54=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6" name="TextBox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721494" y="2730213"/>
                <a:ext cx="3132754" cy="492443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1815971" y="3241585"/>
                <a:ext cx="2891712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4) 362+38=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15971" y="3241585"/>
                <a:ext cx="2891712" cy="492443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Box 7"/>
              <p:cNvSpPr txBox="1"/>
              <p:nvPr/>
            </p:nvSpPr>
            <p:spPr>
              <a:xfrm>
                <a:off x="1663374" y="3724033"/>
                <a:ext cx="3132754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5) 9,5−3,5=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8" name="TextBox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63374" y="3724033"/>
                <a:ext cx="3132754" cy="492443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TextBox 8"/>
              <p:cNvSpPr txBox="1"/>
              <p:nvPr/>
            </p:nvSpPr>
            <p:spPr>
              <a:xfrm>
                <a:off x="1881187" y="4216476"/>
                <a:ext cx="276127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6) 185+25=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1187" y="4216476"/>
                <a:ext cx="2761279" cy="492443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/>
              <p:cNvSpPr txBox="1"/>
              <p:nvPr/>
            </p:nvSpPr>
            <p:spPr>
              <a:xfrm>
                <a:off x="2010746" y="4692377"/>
                <a:ext cx="2290666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7) 25∗0,4=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10" name="TextBox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10746" y="4692377"/>
                <a:ext cx="2290666" cy="492443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Box 10"/>
              <p:cNvSpPr txBox="1"/>
              <p:nvPr/>
            </p:nvSpPr>
            <p:spPr>
              <a:xfrm>
                <a:off x="6977740" y="4610526"/>
                <a:ext cx="2794909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14) 10−20=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11" name="TextBox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7740" y="4610526"/>
                <a:ext cx="2794909" cy="492443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TextBox 11"/>
              <p:cNvSpPr txBox="1"/>
              <p:nvPr/>
            </p:nvSpPr>
            <p:spPr>
              <a:xfrm>
                <a:off x="6977740" y="4160589"/>
                <a:ext cx="2290666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13) 6:12=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12" name="TextBox 1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77740" y="4160589"/>
                <a:ext cx="2290666" cy="492443"/>
              </a:xfrm>
              <a:prstGeom prst="rect">
                <a:avLst/>
              </a:prstGeom>
              <a:blipFill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Box 12"/>
              <p:cNvSpPr txBox="1"/>
              <p:nvPr/>
            </p:nvSpPr>
            <p:spPr>
              <a:xfrm>
                <a:off x="7164354" y="3668146"/>
                <a:ext cx="2290666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12) 5∗1,4=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13" name="TextBox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4354" y="3668146"/>
                <a:ext cx="2290666" cy="492443"/>
              </a:xfrm>
              <a:prstGeom prst="rect">
                <a:avLst/>
              </a:prstGeom>
              <a:blipFill>
                <a:blip r:embed="rId1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4" name="TextBox 13"/>
              <p:cNvSpPr txBox="1"/>
              <p:nvPr/>
            </p:nvSpPr>
            <p:spPr>
              <a:xfrm>
                <a:off x="6775771" y="3208046"/>
                <a:ext cx="3198846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11) 44:100=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14" name="TextBox 1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775771" y="3208046"/>
                <a:ext cx="3198846" cy="492443"/>
              </a:xfrm>
              <a:prstGeom prst="rect">
                <a:avLst/>
              </a:prstGeom>
              <a:blipFill>
                <a:blip r:embed="rId1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Box 14"/>
              <p:cNvSpPr txBox="1"/>
              <p:nvPr/>
            </p:nvSpPr>
            <p:spPr>
              <a:xfrm>
                <a:off x="7062689" y="2712327"/>
                <a:ext cx="2846421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10) 56∗0,01=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15" name="TextBox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062689" y="2712327"/>
                <a:ext cx="2846421" cy="492443"/>
              </a:xfrm>
              <a:prstGeom prst="rect">
                <a:avLst/>
              </a:prstGeom>
              <a:blipFill>
                <a:blip r:embed="rId1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6" name="TextBox 15"/>
              <p:cNvSpPr txBox="1"/>
              <p:nvPr/>
            </p:nvSpPr>
            <p:spPr>
              <a:xfrm>
                <a:off x="7164354" y="2264230"/>
                <a:ext cx="2290666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9) 11∗11=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16" name="TextBox 1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4354" y="2264230"/>
                <a:ext cx="2290666" cy="492443"/>
              </a:xfrm>
              <a:prstGeom prst="rect">
                <a:avLst/>
              </a:prstGeom>
              <a:blipFill>
                <a:blip r:embed="rId1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/>
              <p:cNvSpPr txBox="1"/>
              <p:nvPr/>
            </p:nvSpPr>
            <p:spPr>
              <a:xfrm>
                <a:off x="7164354" y="1745641"/>
                <a:ext cx="2290666" cy="49244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3200" i="1" dirty="0" smtClean="0">
                          <a:latin typeface="Cambria Math" panose="02040503050406030204" pitchFamily="18" charset="0"/>
                        </a:rPr>
                        <m:t>8) 1000:8=</m:t>
                      </m:r>
                    </m:oMath>
                  </m:oMathPara>
                </a14:m>
                <a:endParaRPr lang="ru-RU" sz="3200" dirty="0"/>
              </a:p>
            </p:txBody>
          </p:sp>
        </mc:Choice>
        <mc:Fallback xmlns="">
          <p:sp>
            <p:nvSpPr>
              <p:cNvPr id="17" name="TextBox 1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164354" y="1745641"/>
                <a:ext cx="2290666" cy="492443"/>
              </a:xfrm>
              <a:prstGeom prst="rect">
                <a:avLst/>
              </a:prstGeom>
              <a:blipFill>
                <a:blip r:embed="rId1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366833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6415" y="-92584"/>
            <a:ext cx="8939784" cy="1325563"/>
          </a:xfrm>
        </p:spPr>
        <p:txBody>
          <a:bodyPr/>
          <a:lstStyle/>
          <a:p>
            <a:r>
              <a:rPr lang="ru-RU" dirty="0" smtClean="0">
                <a:latin typeface="Trebuchet MS" panose="020B0603020202020204" pitchFamily="34" charset="0"/>
              </a:rPr>
              <a:t>Проблема: как из 10 вычесть 20?</a:t>
            </a:r>
            <a:endParaRPr lang="ru-RU" dirty="0">
              <a:latin typeface="Trebuchet MS" panose="020B0603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4386" y="1528254"/>
            <a:ext cx="3721608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 smtClean="0">
                <a:latin typeface="Trebuchet MS" panose="020B0603020202020204" pitchFamily="34" charset="0"/>
              </a:rPr>
              <a:t>Попробуем решить задачу. Температура была 10 градусов, а за неделю понизилась на 20. Сколько градусов показывает термометр?</a:t>
            </a:r>
            <a:endParaRPr lang="ru-RU" dirty="0">
              <a:latin typeface="Trebuchet MS" panose="020B0603020202020204" pitchFamily="34" charset="0"/>
            </a:endParaRPr>
          </a:p>
        </p:txBody>
      </p:sp>
      <p:pic>
        <p:nvPicPr>
          <p:cNvPr id="1026" name="Picture 2" descr="http://4.bp.blogspot.com/-LPLJrcVDRUo/U37-ERhWomI/AAAAAAAAC_M/2r55cpzyG7M/s1600/Termometro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9833" y="905258"/>
            <a:ext cx="2635853" cy="52717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8558784" y="4445183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</a:t>
            </a:r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8545068" y="4782249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</a:t>
            </a:r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8561832" y="5119315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</a:t>
            </a:r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1897763" y="4889971"/>
            <a:ext cx="182879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rebuchet MS" panose="020B0603020202020204" pitchFamily="34" charset="0"/>
              </a:rPr>
              <a:t>10-20=-10</a:t>
            </a:r>
            <a:endParaRPr lang="ru-RU" sz="2800" dirty="0">
              <a:latin typeface="Trebuchet MS" panose="020B0603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94004" y="5529414"/>
            <a:ext cx="60533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rebuchet MS" panose="020B0603020202020204" pitchFamily="34" charset="0"/>
              </a:rPr>
              <a:t>Градусник – хороший пример того, что есть </a:t>
            </a:r>
            <a:r>
              <a:rPr lang="ru-RU" sz="2000" dirty="0" smtClean="0">
                <a:solidFill>
                  <a:srgbClr val="FF0000"/>
                </a:solidFill>
                <a:latin typeface="Trebuchet MS" panose="020B0603020202020204" pitchFamily="34" charset="0"/>
              </a:rPr>
              <a:t>положительные</a:t>
            </a:r>
            <a:r>
              <a:rPr lang="ru-RU" sz="2000" dirty="0" smtClean="0">
                <a:latin typeface="Trebuchet MS" panose="020B0603020202020204" pitchFamily="34" charset="0"/>
              </a:rPr>
              <a:t> и </a:t>
            </a:r>
            <a:r>
              <a:rPr lang="ru-RU" sz="2000" dirty="0" smtClean="0">
                <a:solidFill>
                  <a:srgbClr val="FF0000"/>
                </a:solidFill>
                <a:latin typeface="Trebuchet MS" panose="020B0603020202020204" pitchFamily="34" charset="0"/>
              </a:rPr>
              <a:t>отрицательные</a:t>
            </a:r>
            <a:r>
              <a:rPr lang="ru-RU" sz="2000" dirty="0" smtClean="0">
                <a:latin typeface="Trebuchet MS" panose="020B0603020202020204" pitchFamily="34" charset="0"/>
              </a:rPr>
              <a:t> числа.</a:t>
            </a:r>
            <a:endParaRPr lang="ru-RU" sz="20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17682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32195" y="212158"/>
            <a:ext cx="9337713" cy="1325563"/>
          </a:xfrm>
        </p:spPr>
        <p:txBody>
          <a:bodyPr/>
          <a:lstStyle/>
          <a:p>
            <a:pPr algn="ctr"/>
            <a:r>
              <a:rPr lang="ru-RU" dirty="0" smtClean="0">
                <a:latin typeface="Trebuchet MS" panose="020B0603020202020204" pitchFamily="34" charset="0"/>
              </a:rPr>
              <a:t>Попробуйте сформулировать цели и задачи сегодняшнего урока.</a:t>
            </a:r>
            <a:endParaRPr lang="ru-RU" dirty="0">
              <a:latin typeface="Trebuchet MS" panose="020B0603020202020204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35605" y="1537721"/>
            <a:ext cx="6837046" cy="47250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4109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97936" y="200533"/>
            <a:ext cx="8552688" cy="1325563"/>
          </a:xfrm>
        </p:spPr>
        <p:txBody>
          <a:bodyPr/>
          <a:lstStyle/>
          <a:p>
            <a:r>
              <a:rPr lang="ru-RU" dirty="0" smtClean="0">
                <a:latin typeface="Trebuchet MS" panose="020B0603020202020204" pitchFamily="34" charset="0"/>
              </a:rPr>
              <a:t>Координаты на прямой.</a:t>
            </a:r>
            <a:endParaRPr lang="ru-RU" dirty="0">
              <a:latin typeface="Trebuchet MS" panose="020B0603020202020204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2569464" y="2660904"/>
            <a:ext cx="8028432" cy="9144"/>
          </a:xfrm>
          <a:prstGeom prst="line">
            <a:avLst/>
          </a:prstGeom>
          <a:ln w="381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596128" y="2432304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086856" y="2432304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595872" y="2441448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3611880" y="2432304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4102608" y="2432304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602480" y="2441448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9089136" y="2441448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8610600" y="2441448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7586472" y="2444496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8101584" y="2432304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5114544" y="2432304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7092696" y="2441448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3099816" y="2441448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1" name="Прямая соединительная линия 20"/>
          <p:cNvCxnSpPr/>
          <p:nvPr/>
        </p:nvCxnSpPr>
        <p:spPr>
          <a:xfrm>
            <a:off x="10082784" y="2432304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>
            <a:off x="9595104" y="2441448"/>
            <a:ext cx="0" cy="45720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6422136" y="3035808"/>
            <a:ext cx="173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</a:t>
            </a:r>
            <a:endParaRPr lang="ru-RU" dirty="0"/>
          </a:p>
        </p:txBody>
      </p:sp>
      <p:sp>
        <p:nvSpPr>
          <p:cNvPr id="24" name="TextBox 23"/>
          <p:cNvSpPr txBox="1"/>
          <p:nvPr/>
        </p:nvSpPr>
        <p:spPr>
          <a:xfrm>
            <a:off x="2898648" y="4471416"/>
            <a:ext cx="83210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rebuchet MS" panose="020B0603020202020204" pitchFamily="34" charset="0"/>
              </a:rPr>
              <a:t>Единичный отрезок – 1 см.</a:t>
            </a:r>
          </a:p>
          <a:p>
            <a:r>
              <a:rPr lang="ru-RU" sz="2000" dirty="0" smtClean="0">
                <a:latin typeface="Trebuchet MS" panose="020B0603020202020204" pitchFamily="34" charset="0"/>
              </a:rPr>
              <a:t>Точка О – начало координатной прямой. Она имеет координату 0.</a:t>
            </a:r>
          </a:p>
          <a:p>
            <a:r>
              <a:rPr lang="ru-RU" sz="2000" dirty="0" smtClean="0">
                <a:latin typeface="Trebuchet MS" panose="020B0603020202020204" pitchFamily="34" charset="0"/>
              </a:rPr>
              <a:t>0 не является ни положительным, ни отрицательным числом.</a:t>
            </a:r>
            <a:endParaRPr lang="ru-RU" sz="2000" dirty="0">
              <a:latin typeface="Trebuchet MS" panose="020B0603020202020204" pitchFamily="34" charset="0"/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64808" y="2014466"/>
            <a:ext cx="237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26" name="TextBox 25"/>
          <p:cNvSpPr txBox="1"/>
          <p:nvPr/>
        </p:nvSpPr>
        <p:spPr>
          <a:xfrm>
            <a:off x="6944393" y="2107740"/>
            <a:ext cx="210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1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0" name="Полилиния 29"/>
          <p:cNvSpPr/>
          <p:nvPr/>
        </p:nvSpPr>
        <p:spPr>
          <a:xfrm>
            <a:off x="6592824" y="1682496"/>
            <a:ext cx="3739896" cy="384048"/>
          </a:xfrm>
          <a:custGeom>
            <a:avLst/>
            <a:gdLst>
              <a:gd name="connsiteX0" fmla="*/ 0 w 3739896"/>
              <a:gd name="connsiteY0" fmla="*/ 384048 h 384048"/>
              <a:gd name="connsiteX1" fmla="*/ 54864 w 3739896"/>
              <a:gd name="connsiteY1" fmla="*/ 301752 h 384048"/>
              <a:gd name="connsiteX2" fmla="*/ 173736 w 3739896"/>
              <a:gd name="connsiteY2" fmla="*/ 219456 h 384048"/>
              <a:gd name="connsiteX3" fmla="*/ 320040 w 3739896"/>
              <a:gd name="connsiteY3" fmla="*/ 146304 h 384048"/>
              <a:gd name="connsiteX4" fmla="*/ 457200 w 3739896"/>
              <a:gd name="connsiteY4" fmla="*/ 109728 h 384048"/>
              <a:gd name="connsiteX5" fmla="*/ 594360 w 3739896"/>
              <a:gd name="connsiteY5" fmla="*/ 73152 h 384048"/>
              <a:gd name="connsiteX6" fmla="*/ 804672 w 3739896"/>
              <a:gd name="connsiteY6" fmla="*/ 54864 h 384048"/>
              <a:gd name="connsiteX7" fmla="*/ 987552 w 3739896"/>
              <a:gd name="connsiteY7" fmla="*/ 36576 h 384048"/>
              <a:gd name="connsiteX8" fmla="*/ 3739896 w 3739896"/>
              <a:gd name="connsiteY8" fmla="*/ 0 h 384048"/>
              <a:gd name="connsiteX9" fmla="*/ 3739896 w 3739896"/>
              <a:gd name="connsiteY9" fmla="*/ 0 h 384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39896" h="384048">
                <a:moveTo>
                  <a:pt x="0" y="384048"/>
                </a:moveTo>
                <a:cubicBezTo>
                  <a:pt x="12954" y="356616"/>
                  <a:pt x="25908" y="329184"/>
                  <a:pt x="54864" y="301752"/>
                </a:cubicBezTo>
                <a:cubicBezTo>
                  <a:pt x="83820" y="274320"/>
                  <a:pt x="129540" y="245364"/>
                  <a:pt x="173736" y="219456"/>
                </a:cubicBezTo>
                <a:cubicBezTo>
                  <a:pt x="217932" y="193548"/>
                  <a:pt x="272796" y="164592"/>
                  <a:pt x="320040" y="146304"/>
                </a:cubicBezTo>
                <a:cubicBezTo>
                  <a:pt x="367284" y="128016"/>
                  <a:pt x="457200" y="109728"/>
                  <a:pt x="457200" y="109728"/>
                </a:cubicBezTo>
                <a:cubicBezTo>
                  <a:pt x="502920" y="97536"/>
                  <a:pt x="536448" y="82296"/>
                  <a:pt x="594360" y="73152"/>
                </a:cubicBezTo>
                <a:cubicBezTo>
                  <a:pt x="652272" y="64008"/>
                  <a:pt x="804672" y="54864"/>
                  <a:pt x="804672" y="54864"/>
                </a:cubicBezTo>
                <a:lnTo>
                  <a:pt x="987552" y="36576"/>
                </a:lnTo>
                <a:lnTo>
                  <a:pt x="3739896" y="0"/>
                </a:lnTo>
                <a:lnTo>
                  <a:pt x="3739896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Полилиния 31"/>
          <p:cNvSpPr/>
          <p:nvPr/>
        </p:nvSpPr>
        <p:spPr>
          <a:xfrm flipH="1">
            <a:off x="2910840" y="1699832"/>
            <a:ext cx="3645408" cy="384048"/>
          </a:xfrm>
          <a:custGeom>
            <a:avLst/>
            <a:gdLst>
              <a:gd name="connsiteX0" fmla="*/ 0 w 3739896"/>
              <a:gd name="connsiteY0" fmla="*/ 384048 h 384048"/>
              <a:gd name="connsiteX1" fmla="*/ 54864 w 3739896"/>
              <a:gd name="connsiteY1" fmla="*/ 301752 h 384048"/>
              <a:gd name="connsiteX2" fmla="*/ 173736 w 3739896"/>
              <a:gd name="connsiteY2" fmla="*/ 219456 h 384048"/>
              <a:gd name="connsiteX3" fmla="*/ 320040 w 3739896"/>
              <a:gd name="connsiteY3" fmla="*/ 146304 h 384048"/>
              <a:gd name="connsiteX4" fmla="*/ 457200 w 3739896"/>
              <a:gd name="connsiteY4" fmla="*/ 109728 h 384048"/>
              <a:gd name="connsiteX5" fmla="*/ 594360 w 3739896"/>
              <a:gd name="connsiteY5" fmla="*/ 73152 h 384048"/>
              <a:gd name="connsiteX6" fmla="*/ 804672 w 3739896"/>
              <a:gd name="connsiteY6" fmla="*/ 54864 h 384048"/>
              <a:gd name="connsiteX7" fmla="*/ 987552 w 3739896"/>
              <a:gd name="connsiteY7" fmla="*/ 36576 h 384048"/>
              <a:gd name="connsiteX8" fmla="*/ 3739896 w 3739896"/>
              <a:gd name="connsiteY8" fmla="*/ 0 h 384048"/>
              <a:gd name="connsiteX9" fmla="*/ 3739896 w 3739896"/>
              <a:gd name="connsiteY9" fmla="*/ 0 h 3840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3739896" h="384048">
                <a:moveTo>
                  <a:pt x="0" y="384048"/>
                </a:moveTo>
                <a:cubicBezTo>
                  <a:pt x="12954" y="356616"/>
                  <a:pt x="25908" y="329184"/>
                  <a:pt x="54864" y="301752"/>
                </a:cubicBezTo>
                <a:cubicBezTo>
                  <a:pt x="83820" y="274320"/>
                  <a:pt x="129540" y="245364"/>
                  <a:pt x="173736" y="219456"/>
                </a:cubicBezTo>
                <a:cubicBezTo>
                  <a:pt x="217932" y="193548"/>
                  <a:pt x="272796" y="164592"/>
                  <a:pt x="320040" y="146304"/>
                </a:cubicBezTo>
                <a:cubicBezTo>
                  <a:pt x="367284" y="128016"/>
                  <a:pt x="457200" y="109728"/>
                  <a:pt x="457200" y="109728"/>
                </a:cubicBezTo>
                <a:cubicBezTo>
                  <a:pt x="502920" y="97536"/>
                  <a:pt x="536448" y="82296"/>
                  <a:pt x="594360" y="73152"/>
                </a:cubicBezTo>
                <a:cubicBezTo>
                  <a:pt x="652272" y="64008"/>
                  <a:pt x="804672" y="54864"/>
                  <a:pt x="804672" y="54864"/>
                </a:cubicBezTo>
                <a:lnTo>
                  <a:pt x="987552" y="36576"/>
                </a:lnTo>
                <a:lnTo>
                  <a:pt x="3739896" y="0"/>
                </a:lnTo>
                <a:lnTo>
                  <a:pt x="3739896" y="0"/>
                </a:lnTo>
              </a:path>
            </a:pathLst>
          </a:cu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3" name="TextBox 32"/>
          <p:cNvSpPr txBox="1"/>
          <p:nvPr/>
        </p:nvSpPr>
        <p:spPr>
          <a:xfrm>
            <a:off x="7361682" y="1281160"/>
            <a:ext cx="30921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Положительные числа.</a:t>
            </a:r>
            <a:endParaRPr lang="ru-RU" dirty="0"/>
          </a:p>
        </p:txBody>
      </p:sp>
      <p:sp>
        <p:nvSpPr>
          <p:cNvPr id="34" name="TextBox 33"/>
          <p:cNvSpPr txBox="1"/>
          <p:nvPr/>
        </p:nvSpPr>
        <p:spPr>
          <a:xfrm>
            <a:off x="3023616" y="1255038"/>
            <a:ext cx="29413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Отрицательные числа.</a:t>
            </a:r>
            <a:endParaRPr lang="ru-RU" dirty="0"/>
          </a:p>
        </p:txBody>
      </p:sp>
      <p:sp>
        <p:nvSpPr>
          <p:cNvPr id="35" name="TextBox 34"/>
          <p:cNvSpPr txBox="1"/>
          <p:nvPr/>
        </p:nvSpPr>
        <p:spPr>
          <a:xfrm>
            <a:off x="8928452" y="2107740"/>
            <a:ext cx="210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5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442167" y="2100382"/>
            <a:ext cx="210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7953468" y="2107740"/>
            <a:ext cx="210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3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9449465" y="2115622"/>
            <a:ext cx="210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6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9" name="TextBox 38"/>
          <p:cNvSpPr txBox="1"/>
          <p:nvPr/>
        </p:nvSpPr>
        <p:spPr>
          <a:xfrm>
            <a:off x="8459724" y="2101334"/>
            <a:ext cx="2103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4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40" name="TextBox 39"/>
          <p:cNvSpPr txBox="1"/>
          <p:nvPr/>
        </p:nvSpPr>
        <p:spPr>
          <a:xfrm>
            <a:off x="5865594" y="2115622"/>
            <a:ext cx="4370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-1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42" name="Прямоугольник 41"/>
          <p:cNvSpPr/>
          <p:nvPr/>
        </p:nvSpPr>
        <p:spPr>
          <a:xfrm>
            <a:off x="3395291" y="2092190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-6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43" name="Прямоугольник 42"/>
          <p:cNvSpPr/>
          <p:nvPr/>
        </p:nvSpPr>
        <p:spPr>
          <a:xfrm>
            <a:off x="3879822" y="2100382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-5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44" name="Прямоугольник 43"/>
          <p:cNvSpPr/>
          <p:nvPr/>
        </p:nvSpPr>
        <p:spPr>
          <a:xfrm>
            <a:off x="4374246" y="2100382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-4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45" name="Прямоугольник 44"/>
          <p:cNvSpPr/>
          <p:nvPr/>
        </p:nvSpPr>
        <p:spPr>
          <a:xfrm>
            <a:off x="4904051" y="2107740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-3</a:t>
            </a:r>
            <a:endParaRPr lang="ru-RU" dirty="0">
              <a:solidFill>
                <a:schemeClr val="accent1"/>
              </a:solidFill>
            </a:endParaRPr>
          </a:p>
        </p:txBody>
      </p:sp>
      <p:sp>
        <p:nvSpPr>
          <p:cNvPr id="46" name="Прямоугольник 45"/>
          <p:cNvSpPr/>
          <p:nvPr/>
        </p:nvSpPr>
        <p:spPr>
          <a:xfrm>
            <a:off x="5369957" y="2100382"/>
            <a:ext cx="37221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>
                <a:solidFill>
                  <a:schemeClr val="accent1"/>
                </a:solidFill>
              </a:rPr>
              <a:t>-2</a:t>
            </a:r>
            <a:endParaRPr lang="ru-RU" dirty="0">
              <a:solidFill>
                <a:schemeClr val="accent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3294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80598" y="819277"/>
            <a:ext cx="9159240" cy="1325563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rebuchet MS" panose="020B0603020202020204" pitchFamily="34" charset="0"/>
              </a:rPr>
              <a:t>Изобразите на координатной прямой точки А, В, и С. Запишите координаты точке </a:t>
            </a:r>
            <a:r>
              <a:rPr lang="en-US" dirty="0" smtClean="0">
                <a:latin typeface="Trebuchet MS" panose="020B0603020202020204" pitchFamily="34" charset="0"/>
              </a:rPr>
              <a:t>D </a:t>
            </a:r>
            <a:r>
              <a:rPr lang="ru-RU" dirty="0" smtClean="0">
                <a:latin typeface="Trebuchet MS" panose="020B0603020202020204" pitchFamily="34" charset="0"/>
              </a:rPr>
              <a:t>и </a:t>
            </a:r>
            <a:r>
              <a:rPr lang="en-US" dirty="0" smtClean="0">
                <a:latin typeface="Trebuchet MS" panose="020B0603020202020204" pitchFamily="34" charset="0"/>
              </a:rPr>
              <a:t>E</a:t>
            </a:r>
            <a:r>
              <a:rPr lang="ru-RU" dirty="0">
                <a:latin typeface="Trebuchet MS" panose="020B0603020202020204" pitchFamily="34" charset="0"/>
              </a:rPr>
              <a:t> </a:t>
            </a:r>
            <a:r>
              <a:rPr lang="ru-RU" dirty="0" smtClean="0">
                <a:latin typeface="Trebuchet MS" panose="020B0603020202020204" pitchFamily="34" charset="0"/>
              </a:rPr>
              <a:t>(единичный отрезок – 6 клеток).</a:t>
            </a:r>
            <a:endParaRPr lang="ru-RU" dirty="0">
              <a:latin typeface="Trebuchet MS" panose="020B0603020202020204" pitchFamily="34" charset="0"/>
            </a:endParaRP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2596896" y="4425696"/>
            <a:ext cx="8513064" cy="0"/>
          </a:xfrm>
          <a:prstGeom prst="line">
            <a:avLst/>
          </a:prstGeom>
          <a:ln w="28575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833872" y="4178808"/>
            <a:ext cx="9144" cy="4937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7339584" y="4169664"/>
            <a:ext cx="9144" cy="4937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8845296" y="4178808"/>
            <a:ext cx="9144" cy="4937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0" name="Прямая соединительная линия 9"/>
          <p:cNvCxnSpPr/>
          <p:nvPr/>
        </p:nvCxnSpPr>
        <p:spPr>
          <a:xfrm>
            <a:off x="4337304" y="4191000"/>
            <a:ext cx="9144" cy="4937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2831592" y="4191000"/>
            <a:ext cx="9144" cy="4937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10341864" y="4178808"/>
            <a:ext cx="9144" cy="493776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16" name="TextBox 15"/>
          <p:cNvSpPr txBox="1"/>
          <p:nvPr/>
        </p:nvSpPr>
        <p:spPr>
          <a:xfrm>
            <a:off x="7208520" y="4725662"/>
            <a:ext cx="1402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17" name="TextBox 16"/>
          <p:cNvSpPr txBox="1"/>
          <p:nvPr/>
        </p:nvSpPr>
        <p:spPr>
          <a:xfrm>
            <a:off x="8730996" y="4681729"/>
            <a:ext cx="228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20" name="Овал 19"/>
          <p:cNvSpPr/>
          <p:nvPr/>
        </p:nvSpPr>
        <p:spPr>
          <a:xfrm>
            <a:off x="7781544" y="437083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5039868" y="437083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TextBox 21"/>
          <p:cNvSpPr txBox="1"/>
          <p:nvPr/>
        </p:nvSpPr>
        <p:spPr>
          <a:xfrm>
            <a:off x="7726680" y="4021682"/>
            <a:ext cx="2194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</a:t>
            </a:r>
            <a:endParaRPr lang="ru-RU" dirty="0"/>
          </a:p>
        </p:txBody>
      </p:sp>
      <p:sp>
        <p:nvSpPr>
          <p:cNvPr id="23" name="TextBox 22"/>
          <p:cNvSpPr txBox="1"/>
          <p:nvPr/>
        </p:nvSpPr>
        <p:spPr>
          <a:xfrm>
            <a:off x="4933188" y="4021682"/>
            <a:ext cx="1813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/>
              <a:t>Е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4" name="TextBox 23"/>
              <p:cNvSpPr txBox="1"/>
              <p:nvPr/>
            </p:nvSpPr>
            <p:spPr>
              <a:xfrm>
                <a:off x="1880598" y="5449856"/>
                <a:ext cx="7309104" cy="71045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ru-RU" sz="2800" dirty="0" smtClean="0">
                    <a:latin typeface="Trebuchet MS" panose="020B0603020202020204" pitchFamily="34" charset="0"/>
                  </a:rPr>
                  <a:t>А(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5</m:t>
                        </m:r>
                      </m:num>
                      <m:den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6</m:t>
                        </m:r>
                      </m:den>
                    </m:f>
                  </m:oMath>
                </a14:m>
                <a:r>
                  <a:rPr lang="ru-RU" sz="2800" dirty="0" smtClean="0">
                    <a:latin typeface="Trebuchet MS" panose="020B0603020202020204" pitchFamily="34" charset="0"/>
                  </a:rPr>
                  <a:t>), В(-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den>
                    </m:f>
                  </m:oMath>
                </a14:m>
                <a:r>
                  <a:rPr lang="ru-RU" sz="2800" dirty="0" smtClean="0">
                    <a:latin typeface="Trebuchet MS" panose="020B0603020202020204" pitchFamily="34" charset="0"/>
                  </a:rPr>
                  <a:t>), С(-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ru-RU" sz="28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den>
                    </m:f>
                  </m:oMath>
                </a14:m>
                <a:r>
                  <a:rPr lang="ru-RU" sz="2800" dirty="0" smtClean="0">
                    <a:latin typeface="Trebuchet MS" panose="020B0603020202020204" pitchFamily="34" charset="0"/>
                  </a:rPr>
                  <a:t>),</a:t>
                </a:r>
                <a:r>
                  <a:rPr lang="en-US" sz="2800" dirty="0" smtClean="0">
                    <a:latin typeface="Trebuchet MS" panose="020B0603020202020204" pitchFamily="34" charset="0"/>
                  </a:rPr>
                  <a:t> D(___)</a:t>
                </a:r>
                <a:r>
                  <a:rPr lang="ru-RU" sz="2800" dirty="0" smtClean="0">
                    <a:latin typeface="Trebuchet MS" panose="020B0603020202020204" pitchFamily="34" charset="0"/>
                  </a:rPr>
                  <a:t>, Е(___) </a:t>
                </a:r>
                <a:endParaRPr lang="ru-RU" sz="2800" dirty="0">
                  <a:latin typeface="Trebuchet MS" panose="020B0603020202020204" pitchFamily="34" charset="0"/>
                </a:endParaRPr>
              </a:p>
            </p:txBody>
          </p:sp>
        </mc:Choice>
        <mc:Fallback xmlns="">
          <p:sp>
            <p:nvSpPr>
              <p:cNvPr id="24" name="TextBox 2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880598" y="5449856"/>
                <a:ext cx="7309104" cy="710451"/>
              </a:xfrm>
              <a:prstGeom prst="rect">
                <a:avLst/>
              </a:prstGeom>
              <a:blipFill>
                <a:blip r:embed="rId2"/>
                <a:stretch>
                  <a:fillRect l="-1668" b="-940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5" name="TextBox 24"/>
          <p:cNvSpPr txBox="1"/>
          <p:nvPr/>
        </p:nvSpPr>
        <p:spPr>
          <a:xfrm>
            <a:off x="8418576" y="3921437"/>
            <a:ext cx="3352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А</a:t>
            </a:r>
            <a:endParaRPr lang="ru-RU" sz="2400" b="1" dirty="0">
              <a:solidFill>
                <a:srgbClr val="FF0000"/>
              </a:solidFill>
            </a:endParaRPr>
          </a:p>
        </p:txBody>
      </p:sp>
      <p:sp>
        <p:nvSpPr>
          <p:cNvPr id="26" name="Овал 25"/>
          <p:cNvSpPr/>
          <p:nvPr/>
        </p:nvSpPr>
        <p:spPr>
          <a:xfrm>
            <a:off x="8531352" y="4370832"/>
            <a:ext cx="109728" cy="1097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TextBox 26"/>
              <p:cNvSpPr txBox="1"/>
              <p:nvPr/>
            </p:nvSpPr>
            <p:spPr>
              <a:xfrm>
                <a:off x="8445246" y="4515102"/>
                <a:ext cx="236220" cy="63478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𝟓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</a:rPr>
                            <m:t>𝟔</m:t>
                          </m:r>
                        </m:den>
                      </m:f>
                    </m:oMath>
                  </m:oMathPara>
                </a14:m>
                <a:endParaRPr lang="ru-RU" b="1" dirty="0">
                  <a:solidFill>
                    <a:srgbClr val="FF0000"/>
                  </a:solidFill>
                </a:endParaRPr>
              </a:p>
            </p:txBody>
          </p:sp>
        </mc:Choice>
        <mc:Fallback xmlns="">
          <p:sp>
            <p:nvSpPr>
              <p:cNvPr id="27" name="TextBox 2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445246" y="4515102"/>
                <a:ext cx="236220" cy="634789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8" name="Овал 27"/>
          <p:cNvSpPr/>
          <p:nvPr/>
        </p:nvSpPr>
        <p:spPr>
          <a:xfrm>
            <a:off x="6794754" y="4353974"/>
            <a:ext cx="109728" cy="10972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9" name="TextBox 28"/>
          <p:cNvSpPr txBox="1"/>
          <p:nvPr/>
        </p:nvSpPr>
        <p:spPr>
          <a:xfrm>
            <a:off x="6711696" y="3921437"/>
            <a:ext cx="28041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00B050"/>
                </a:solidFill>
              </a:rPr>
              <a:t>В</a:t>
            </a:r>
            <a:endParaRPr lang="ru-RU" sz="2400" b="1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6690333" y="4565856"/>
                <a:ext cx="402354" cy="520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ru-RU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690333" y="4565856"/>
                <a:ext cx="402354" cy="520399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Овал 30"/>
          <p:cNvSpPr/>
          <p:nvPr/>
        </p:nvSpPr>
        <p:spPr>
          <a:xfrm>
            <a:off x="6536436" y="4361688"/>
            <a:ext cx="109728" cy="109728"/>
          </a:xfrm>
          <a:prstGeom prst="ellipse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2" name="TextBox 31"/>
          <p:cNvSpPr txBox="1"/>
          <p:nvPr/>
        </p:nvSpPr>
        <p:spPr>
          <a:xfrm>
            <a:off x="6407658" y="3912095"/>
            <a:ext cx="2606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1">
                    <a:lumMod val="75000"/>
                  </a:schemeClr>
                </a:solidFill>
              </a:rPr>
              <a:t>С</a:t>
            </a:r>
            <a:endParaRPr lang="ru-RU" sz="2400" b="1" dirty="0">
              <a:solidFill>
                <a:schemeClr val="accent1">
                  <a:lumMod val="75000"/>
                </a:schemeClr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6259041" y="4573194"/>
                <a:ext cx="402354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solidFill>
                            <a:schemeClr val="accent1">
                              <a:lumMod val="75000"/>
                            </a:schemeClr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ru-RU" b="1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chemeClr val="accent1">
                                  <a:lumMod val="75000"/>
                                </a:schemeClr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59041" y="4573194"/>
                <a:ext cx="402354" cy="51860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701963" y="4607093"/>
                <a:ext cx="540212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solidFill>
                            <a:srgbClr val="D33DB6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b="1" i="1" smtClean="0">
                          <a:solidFill>
                            <a:srgbClr val="D33DB6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f>
                        <m:fPr>
                          <m:ctrlP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01963" y="4607093"/>
                <a:ext cx="540212" cy="5186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5" name="TextBox 34"/>
              <p:cNvSpPr txBox="1"/>
              <p:nvPr/>
            </p:nvSpPr>
            <p:spPr>
              <a:xfrm>
                <a:off x="6351298" y="5396788"/>
                <a:ext cx="540212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solidFill>
                            <a:srgbClr val="D33DB6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b="1" i="1" smtClean="0">
                          <a:solidFill>
                            <a:srgbClr val="D33DB6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f>
                        <m:fPr>
                          <m:ctrlP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35" name="TextBox 3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351298" y="5396788"/>
                <a:ext cx="540212" cy="51860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7777476" y="4583453"/>
                <a:ext cx="190758" cy="520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ru-RU" b="1" dirty="0">
                  <a:solidFill>
                    <a:srgbClr val="D88540"/>
                  </a:solidFill>
                </a:endParaRP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777476" y="4583453"/>
                <a:ext cx="190758" cy="520399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7" name="TextBox 36"/>
              <p:cNvSpPr txBox="1"/>
              <p:nvPr/>
            </p:nvSpPr>
            <p:spPr>
              <a:xfrm>
                <a:off x="5344392" y="5394993"/>
                <a:ext cx="190758" cy="52039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den>
                      </m:f>
                    </m:oMath>
                  </m:oMathPara>
                </a14:m>
                <a:endParaRPr lang="ru-RU" b="1" dirty="0">
                  <a:solidFill>
                    <a:srgbClr val="D88540"/>
                  </a:solidFill>
                </a:endParaRPr>
              </a:p>
            </p:txBody>
          </p:sp>
        </mc:Choice>
        <mc:Fallback xmlns="">
          <p:sp>
            <p:nvSpPr>
              <p:cNvPr id="37" name="TextBox 3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44392" y="5394993"/>
                <a:ext cx="190758" cy="520399"/>
              </a:xfrm>
              <a:prstGeom prst="rect">
                <a:avLst/>
              </a:prstGeom>
              <a:blipFill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2734510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 animBg="1"/>
      <p:bldP spid="27" grpId="0"/>
      <p:bldP spid="28" grpId="0" animBg="1"/>
      <p:bldP spid="29" grpId="0"/>
      <p:bldP spid="30" grpId="0"/>
      <p:bldP spid="31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3108" y="1122306"/>
            <a:ext cx="9323832" cy="1325563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rebuchet MS" panose="020B0603020202020204" pitchFamily="34" charset="0"/>
              </a:rPr>
              <a:t>Изобразите на координатной прямой точки А, В, и С. Запишите координаты точке </a:t>
            </a:r>
            <a:r>
              <a:rPr lang="en-US" sz="3600" dirty="0" smtClean="0">
                <a:latin typeface="Trebuchet MS" panose="020B0603020202020204" pitchFamily="34" charset="0"/>
              </a:rPr>
              <a:t>D </a:t>
            </a:r>
            <a:r>
              <a:rPr lang="ru-RU" sz="3600" dirty="0" smtClean="0">
                <a:latin typeface="Trebuchet MS" panose="020B0603020202020204" pitchFamily="34" charset="0"/>
              </a:rPr>
              <a:t>и </a:t>
            </a:r>
            <a:r>
              <a:rPr lang="en-US" sz="3600" dirty="0" smtClean="0">
                <a:latin typeface="Trebuchet MS" panose="020B0603020202020204" pitchFamily="34" charset="0"/>
              </a:rPr>
              <a:t>E</a:t>
            </a:r>
            <a:r>
              <a:rPr lang="ru-RU" sz="3600" dirty="0" smtClean="0">
                <a:latin typeface="Trebuchet MS" panose="020B0603020202020204" pitchFamily="34" charset="0"/>
              </a:rPr>
              <a:t> (единичный отрезок – 4 клеток).</a:t>
            </a:r>
            <a:endParaRPr lang="ru-RU" sz="3600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flipV="1">
            <a:off x="10077450" y="939165"/>
            <a:ext cx="0" cy="4754880"/>
          </a:xfrm>
          <a:prstGeom prst="line">
            <a:avLst/>
          </a:prstGeom>
          <a:ln w="38100" cap="flat" cmpd="sng" algn="ctr">
            <a:solidFill>
              <a:schemeClr val="dk1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9830562" y="3444621"/>
            <a:ext cx="49377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11" name="Прямая соединительная линия 10"/>
          <p:cNvCxnSpPr/>
          <p:nvPr/>
        </p:nvCxnSpPr>
        <p:spPr>
          <a:xfrm>
            <a:off x="9830562" y="2444877"/>
            <a:ext cx="493776" cy="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>
          <a:xfrm>
            <a:off x="9505950" y="3259955"/>
            <a:ext cx="201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9583675" y="2260211"/>
            <a:ext cx="201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1</a:t>
            </a:r>
            <a:endParaRPr lang="ru-RU" dirty="0"/>
          </a:p>
        </p:txBody>
      </p:sp>
      <p:sp>
        <p:nvSpPr>
          <p:cNvPr id="15" name="Овал 14"/>
          <p:cNvSpPr/>
          <p:nvPr/>
        </p:nvSpPr>
        <p:spPr>
          <a:xfrm>
            <a:off x="10013442" y="5136261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10022586" y="2879586"/>
            <a:ext cx="109728" cy="109728"/>
          </a:xfrm>
          <a:prstGeom prst="ellipse">
            <a:avLst/>
          </a:prstGeom>
          <a:solidFill>
            <a:srgbClr val="FF000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10008870" y="4140826"/>
            <a:ext cx="109728" cy="109728"/>
          </a:xfrm>
          <a:prstGeom prst="ellipse">
            <a:avLst/>
          </a:prstGeom>
          <a:solidFill>
            <a:srgbClr val="00B05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10022586" y="3141083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TextBox 18"/>
          <p:cNvSpPr txBox="1"/>
          <p:nvPr/>
        </p:nvSpPr>
        <p:spPr>
          <a:xfrm>
            <a:off x="10132314" y="3011281"/>
            <a:ext cx="301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D</a:t>
            </a:r>
            <a:endParaRPr lang="ru-RU" dirty="0"/>
          </a:p>
        </p:txBody>
      </p:sp>
      <p:sp>
        <p:nvSpPr>
          <p:cNvPr id="20" name="TextBox 19"/>
          <p:cNvSpPr txBox="1"/>
          <p:nvPr/>
        </p:nvSpPr>
        <p:spPr>
          <a:xfrm>
            <a:off x="10136886" y="5006459"/>
            <a:ext cx="3017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E</a:t>
            </a:r>
            <a:endParaRPr lang="ru-RU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Прямоугольник 20"/>
              <p:cNvSpPr/>
              <p:nvPr/>
            </p:nvSpPr>
            <p:spPr>
              <a:xfrm>
                <a:off x="2029968" y="3641554"/>
                <a:ext cx="4453128" cy="1563377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ctr"/>
                <a:r>
                  <a:rPr lang="ru-RU" sz="2800" dirty="0" smtClean="0">
                    <a:latin typeface="Trebuchet MS" panose="020B0603020202020204" pitchFamily="34" charset="0"/>
                  </a:rPr>
                  <a:t>А(</a:t>
                </a:r>
                <a14:m>
                  <m:oMath xmlns:m="http://schemas.openxmlformats.org/officeDocument/2006/math">
                    <m:r>
                      <a:rPr lang="en-US" sz="2800" b="0" i="1" smtClean="0">
                        <a:latin typeface="Cambria Math" panose="02040503050406030204" pitchFamily="18" charset="0"/>
                      </a:rPr>
                      <m:t>1,5</m:t>
                    </m:r>
                  </m:oMath>
                </a14:m>
                <a:r>
                  <a:rPr lang="ru-RU" sz="2800" dirty="0">
                    <a:latin typeface="Trebuchet MS" panose="020B0603020202020204" pitchFamily="34" charset="0"/>
                  </a:rPr>
                  <a:t>), В(-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3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800" dirty="0">
                    <a:latin typeface="Trebuchet MS" panose="020B0603020202020204" pitchFamily="34" charset="0"/>
                  </a:rPr>
                  <a:t>), С</a:t>
                </a:r>
                <a:r>
                  <a:rPr lang="ru-RU" sz="2800" dirty="0" smtClean="0">
                    <a:latin typeface="Trebuchet MS" panose="020B0603020202020204" pitchFamily="34" charset="0"/>
                  </a:rPr>
                  <a:t>(-</a:t>
                </a:r>
                <a:r>
                  <a:rPr lang="en-US" sz="2800" dirty="0" smtClean="0">
                    <a:latin typeface="Trebuchet MS" panose="020B0603020202020204" pitchFamily="34" charset="0"/>
                  </a:rPr>
                  <a:t>2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ru-RU" sz="2800" i="1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ru-RU" sz="2800" i="1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sz="28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</m:oMath>
                </a14:m>
                <a:r>
                  <a:rPr lang="ru-RU" sz="2800" dirty="0">
                    <a:latin typeface="Trebuchet MS" panose="020B0603020202020204" pitchFamily="34" charset="0"/>
                  </a:rPr>
                  <a:t>),</a:t>
                </a:r>
                <a:r>
                  <a:rPr lang="en-US" sz="2800" dirty="0">
                    <a:latin typeface="Trebuchet MS" panose="020B0603020202020204" pitchFamily="34" charset="0"/>
                  </a:rPr>
                  <a:t> </a:t>
                </a:r>
                <a:endParaRPr lang="en-US" sz="2800" dirty="0" smtClean="0">
                  <a:latin typeface="Trebuchet MS" panose="020B0603020202020204" pitchFamily="34" charset="0"/>
                </a:endParaRPr>
              </a:p>
              <a:p>
                <a:pPr algn="ctr"/>
                <a:endParaRPr lang="en-US" sz="2800" dirty="0" smtClean="0">
                  <a:latin typeface="Trebuchet MS" panose="020B0603020202020204" pitchFamily="34" charset="0"/>
                </a:endParaRPr>
              </a:p>
              <a:p>
                <a:pPr algn="ctr"/>
                <a:r>
                  <a:rPr lang="en-US" sz="2800" dirty="0" smtClean="0">
                    <a:latin typeface="Trebuchet MS" panose="020B0603020202020204" pitchFamily="34" charset="0"/>
                  </a:rPr>
                  <a:t>D</a:t>
                </a:r>
                <a:r>
                  <a:rPr lang="en-US" sz="2800" dirty="0">
                    <a:latin typeface="Trebuchet MS" panose="020B0603020202020204" pitchFamily="34" charset="0"/>
                  </a:rPr>
                  <a:t>(___)</a:t>
                </a:r>
                <a:r>
                  <a:rPr lang="ru-RU" sz="2800" dirty="0">
                    <a:latin typeface="Trebuchet MS" panose="020B0603020202020204" pitchFamily="34" charset="0"/>
                  </a:rPr>
                  <a:t>, Е(___) </a:t>
                </a:r>
              </a:p>
            </p:txBody>
          </p:sp>
        </mc:Choice>
        <mc:Fallback xmlns="">
          <p:sp>
            <p:nvSpPr>
              <p:cNvPr id="21" name="Прямоугольник 2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9968" y="3641554"/>
                <a:ext cx="4453128" cy="1563377"/>
              </a:xfrm>
              <a:prstGeom prst="rect">
                <a:avLst/>
              </a:prstGeom>
              <a:blipFill>
                <a:blip r:embed="rId2"/>
                <a:stretch>
                  <a:fillRect b="-1011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2" name="TextBox 21"/>
          <p:cNvSpPr txBox="1"/>
          <p:nvPr/>
        </p:nvSpPr>
        <p:spPr>
          <a:xfrm>
            <a:off x="10146030" y="2734395"/>
            <a:ext cx="3566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А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9489948" y="2598573"/>
            <a:ext cx="5486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FF0000"/>
                </a:solidFill>
              </a:rPr>
              <a:t>1,5</a:t>
            </a:r>
            <a:endParaRPr lang="ru-RU" sz="2000" b="1" dirty="0">
              <a:solidFill>
                <a:srgbClr val="FF0000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0132314" y="3986470"/>
            <a:ext cx="3611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50"/>
                </a:solidFill>
              </a:rPr>
              <a:t>В</a:t>
            </a:r>
            <a:endParaRPr lang="ru-RU" sz="2000" b="1" dirty="0">
              <a:solidFill>
                <a:srgbClr val="00B05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6" name="TextBox 25"/>
              <p:cNvSpPr txBox="1"/>
              <p:nvPr/>
            </p:nvSpPr>
            <p:spPr>
              <a:xfrm>
                <a:off x="9499549" y="3936388"/>
                <a:ext cx="402354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solidFill>
                            <a:srgbClr val="00B05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f>
                        <m:fPr>
                          <m:ctrlPr>
                            <a:rPr lang="ru-RU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𝟑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00B05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b="1" dirty="0">
                  <a:solidFill>
                    <a:srgbClr val="00B050"/>
                  </a:solidFill>
                </a:endParaRPr>
              </a:p>
            </p:txBody>
          </p:sp>
        </mc:Choice>
        <mc:Fallback xmlns="">
          <p:sp>
            <p:nvSpPr>
              <p:cNvPr id="26" name="TextBox 2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499549" y="3936388"/>
                <a:ext cx="402354" cy="518604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Овал 26"/>
          <p:cNvSpPr/>
          <p:nvPr/>
        </p:nvSpPr>
        <p:spPr>
          <a:xfrm>
            <a:off x="10005061" y="5582031"/>
            <a:ext cx="109728" cy="109728"/>
          </a:xfrm>
          <a:prstGeom prst="ellipse">
            <a:avLst/>
          </a:prstGeom>
          <a:solidFill>
            <a:srgbClr val="00B0F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TextBox 27"/>
          <p:cNvSpPr txBox="1"/>
          <p:nvPr/>
        </p:nvSpPr>
        <p:spPr>
          <a:xfrm>
            <a:off x="10162032" y="5471130"/>
            <a:ext cx="54406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solidFill>
                  <a:srgbClr val="00B0F0"/>
                </a:solidFill>
              </a:rPr>
              <a:t>С</a:t>
            </a:r>
            <a:endParaRPr lang="ru-RU" sz="2000" b="1" dirty="0">
              <a:solidFill>
                <a:srgbClr val="00B0F0"/>
              </a:solidFill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0" name="TextBox 29"/>
              <p:cNvSpPr txBox="1"/>
              <p:nvPr/>
            </p:nvSpPr>
            <p:spPr>
              <a:xfrm>
                <a:off x="9397793" y="5358321"/>
                <a:ext cx="540212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b="1" i="1" smtClean="0">
                          <a:solidFill>
                            <a:srgbClr val="00B0F0"/>
                          </a:solidFill>
                          <a:latin typeface="Cambria Math" panose="02040503050406030204" pitchFamily="18" charset="0"/>
                        </a:rPr>
                        <m:t>𝟐</m:t>
                      </m:r>
                      <m:f>
                        <m:fPr>
                          <m:ctrlPr>
                            <a:rPr lang="ru-RU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00B0F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b="1" dirty="0">
                  <a:solidFill>
                    <a:srgbClr val="00B0F0"/>
                  </a:solidFill>
                </a:endParaRPr>
              </a:p>
            </p:txBody>
          </p:sp>
        </mc:Choice>
        <mc:Fallback xmlns="">
          <p:sp>
            <p:nvSpPr>
              <p:cNvPr id="30" name="TextBox 2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97793" y="5358321"/>
                <a:ext cx="540212" cy="518604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1" name="TextBox 30"/>
              <p:cNvSpPr txBox="1"/>
              <p:nvPr/>
            </p:nvSpPr>
            <p:spPr>
              <a:xfrm>
                <a:off x="9697112" y="2952854"/>
                <a:ext cx="169918" cy="46102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sz="1600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1600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1600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sz="1600" b="1" dirty="0">
                  <a:solidFill>
                    <a:srgbClr val="D88540"/>
                  </a:solidFill>
                </a:endParaRPr>
              </a:p>
            </p:txBody>
          </p:sp>
        </mc:Choice>
        <mc:Fallback xmlns="">
          <p:sp>
            <p:nvSpPr>
              <p:cNvPr id="31" name="TextBox 3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697112" y="2952854"/>
                <a:ext cx="169918" cy="461024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2" name="TextBox 31"/>
              <p:cNvSpPr txBox="1"/>
              <p:nvPr/>
            </p:nvSpPr>
            <p:spPr>
              <a:xfrm>
                <a:off x="3640836" y="4532376"/>
                <a:ext cx="190758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f>
                        <m:fPr>
                          <m:ctrlPr>
                            <a:rPr lang="ru-RU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D88540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b="1" dirty="0">
                  <a:solidFill>
                    <a:srgbClr val="D88540"/>
                  </a:solidFill>
                </a:endParaRPr>
              </a:p>
            </p:txBody>
          </p:sp>
        </mc:Choice>
        <mc:Fallback xmlns="">
          <p:sp>
            <p:nvSpPr>
              <p:cNvPr id="32" name="TextBox 3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40836" y="4532376"/>
                <a:ext cx="190758" cy="518604"/>
              </a:xfrm>
              <a:prstGeom prst="rect">
                <a:avLst/>
              </a:prstGeom>
              <a:blipFill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9368020" y="4804516"/>
                <a:ext cx="540212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solidFill>
                            <a:srgbClr val="D33DB6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b="1" i="1" smtClean="0">
                          <a:solidFill>
                            <a:srgbClr val="D33DB6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f>
                        <m:fPr>
                          <m:ctrlP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b="1" dirty="0">
                  <a:solidFill>
                    <a:srgbClr val="D33DB6"/>
                  </a:solidFill>
                </a:endParaRPr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368020" y="4804516"/>
                <a:ext cx="540212" cy="518604"/>
              </a:xfrm>
              <a:prstGeom prst="rect">
                <a:avLst/>
              </a:prstGeom>
              <a:blipFill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4660265" y="4532376"/>
                <a:ext cx="540212" cy="518604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solidFill>
                            <a:srgbClr val="D33DB6"/>
                          </a:solidFill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b="1" i="1" smtClean="0">
                          <a:solidFill>
                            <a:srgbClr val="D33DB6"/>
                          </a:solidFill>
                          <a:latin typeface="Cambria Math" panose="02040503050406030204" pitchFamily="18" charset="0"/>
                        </a:rPr>
                        <m:t>𝟏</m:t>
                      </m:r>
                      <m:f>
                        <m:fPr>
                          <m:ctrlP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 smtClean="0">
                              <a:solidFill>
                                <a:srgbClr val="D33DB6"/>
                              </a:solidFill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b="1" dirty="0">
                  <a:solidFill>
                    <a:srgbClr val="D33DB6"/>
                  </a:solidFill>
                </a:endParaRPr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60265" y="4532376"/>
                <a:ext cx="540212" cy="518604"/>
              </a:xfrm>
              <a:prstGeom prst="rect">
                <a:avLst/>
              </a:prstGeom>
              <a:blipFill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80181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22" grpId="0"/>
      <p:bldP spid="23" grpId="0"/>
      <p:bldP spid="24" grpId="0"/>
      <p:bldP spid="26" grpId="0"/>
      <p:bldP spid="27" grpId="0" animBg="1"/>
      <p:bldP spid="28" grpId="0"/>
      <p:bldP spid="30" grpId="0"/>
      <p:bldP spid="31" grpId="0"/>
      <p:bldP spid="32" grpId="0"/>
      <p:bldP spid="33" grpId="0"/>
      <p:bldP spid="3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88080" y="159242"/>
            <a:ext cx="7284720" cy="1325563"/>
          </a:xfrm>
        </p:spPr>
        <p:txBody>
          <a:bodyPr/>
          <a:lstStyle/>
          <a:p>
            <a:r>
              <a:rPr lang="ru-RU" dirty="0" smtClean="0">
                <a:latin typeface="Trebuchet MS" panose="020B0603020202020204" pitchFamily="34" charset="0"/>
              </a:rPr>
              <a:t>Физкультминутка.</a:t>
            </a:r>
            <a:endParaRPr lang="ru-RU" dirty="0">
              <a:latin typeface="Trebuchet MS" panose="020B0603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624839" y="1749933"/>
            <a:ext cx="8101584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rebuchet MS" panose="020B0603020202020204" pitchFamily="34" charset="0"/>
              </a:rPr>
              <a:t>Дружно с вами мы считали и про числа рассуждали,</a:t>
            </a:r>
          </a:p>
          <a:p>
            <a:r>
              <a:rPr lang="ru-RU" sz="2400" dirty="0">
                <a:latin typeface="Trebuchet MS" panose="020B0603020202020204" pitchFamily="34" charset="0"/>
              </a:rPr>
              <a:t>А теперь мы дружно встали, свои косточки размяли.</a:t>
            </a:r>
          </a:p>
          <a:p>
            <a:r>
              <a:rPr lang="ru-RU" sz="2400" dirty="0">
                <a:latin typeface="Trebuchet MS" panose="020B0603020202020204" pitchFamily="34" charset="0"/>
              </a:rPr>
              <a:t>На счет </a:t>
            </a:r>
            <a:r>
              <a:rPr lang="ru-RU" sz="2400" u="sng" dirty="0">
                <a:latin typeface="Trebuchet MS" panose="020B0603020202020204" pitchFamily="34" charset="0"/>
              </a:rPr>
              <a:t>раз</a:t>
            </a:r>
            <a:r>
              <a:rPr lang="ru-RU" sz="2400" dirty="0">
                <a:latin typeface="Trebuchet MS" panose="020B0603020202020204" pitchFamily="34" charset="0"/>
              </a:rPr>
              <a:t> кулак сожмем, </a:t>
            </a:r>
            <a:endParaRPr lang="en-US" sz="2400" dirty="0" smtClean="0">
              <a:latin typeface="Trebuchet MS" panose="020B0603020202020204" pitchFamily="34" charset="0"/>
            </a:endParaRPr>
          </a:p>
          <a:p>
            <a:r>
              <a:rPr lang="ru-RU" sz="2400" dirty="0">
                <a:latin typeface="Trebuchet MS" panose="020B0603020202020204" pitchFamily="34" charset="0"/>
              </a:rPr>
              <a:t>Н</a:t>
            </a:r>
            <a:r>
              <a:rPr lang="ru-RU" sz="2400" dirty="0" smtClean="0">
                <a:latin typeface="Trebuchet MS" panose="020B0603020202020204" pitchFamily="34" charset="0"/>
              </a:rPr>
              <a:t>а </a:t>
            </a:r>
            <a:r>
              <a:rPr lang="ru-RU" sz="2400" dirty="0">
                <a:latin typeface="Trebuchet MS" panose="020B0603020202020204" pitchFamily="34" charset="0"/>
              </a:rPr>
              <a:t>счет </a:t>
            </a:r>
            <a:r>
              <a:rPr lang="ru-RU" sz="2400" u="sng" dirty="0">
                <a:latin typeface="Trebuchet MS" panose="020B0603020202020204" pitchFamily="34" charset="0"/>
              </a:rPr>
              <a:t>два</a:t>
            </a:r>
            <a:r>
              <a:rPr lang="ru-RU" sz="2400" dirty="0">
                <a:latin typeface="Trebuchet MS" panose="020B0603020202020204" pitchFamily="34" charset="0"/>
              </a:rPr>
              <a:t> в локтях сожмем.</a:t>
            </a:r>
          </a:p>
          <a:p>
            <a:r>
              <a:rPr lang="ru-RU" sz="2400" dirty="0">
                <a:latin typeface="Trebuchet MS" panose="020B0603020202020204" pitchFamily="34" charset="0"/>
              </a:rPr>
              <a:t>На счет </a:t>
            </a:r>
            <a:r>
              <a:rPr lang="ru-RU" sz="2400" u="sng" dirty="0">
                <a:latin typeface="Trebuchet MS" panose="020B0603020202020204" pitchFamily="34" charset="0"/>
              </a:rPr>
              <a:t>три</a:t>
            </a:r>
            <a:r>
              <a:rPr lang="ru-RU" sz="2400" dirty="0">
                <a:latin typeface="Trebuchet MS" panose="020B0603020202020204" pitchFamily="34" charset="0"/>
              </a:rPr>
              <a:t> — прижмем к плечам, </a:t>
            </a:r>
            <a:endParaRPr lang="ru-RU" sz="2400" dirty="0" smtClean="0">
              <a:latin typeface="Trebuchet MS" panose="020B0603020202020204" pitchFamily="34" charset="0"/>
            </a:endParaRPr>
          </a:p>
          <a:p>
            <a:r>
              <a:rPr lang="ru-RU" sz="2400" dirty="0" smtClean="0">
                <a:latin typeface="Trebuchet MS" panose="020B0603020202020204" pitchFamily="34" charset="0"/>
              </a:rPr>
              <a:t>На </a:t>
            </a:r>
            <a:r>
              <a:rPr lang="ru-RU" sz="2400" u="sng" dirty="0" smtClean="0">
                <a:latin typeface="Trebuchet MS" panose="020B0603020202020204" pitchFamily="34" charset="0"/>
              </a:rPr>
              <a:t>четыре</a:t>
            </a:r>
            <a:r>
              <a:rPr lang="ru-RU" sz="2400" dirty="0" smtClean="0">
                <a:latin typeface="Trebuchet MS" panose="020B0603020202020204" pitchFamily="34" charset="0"/>
              </a:rPr>
              <a:t> </a:t>
            </a:r>
            <a:r>
              <a:rPr lang="ru-RU" sz="2400" dirty="0">
                <a:latin typeface="Trebuchet MS" panose="020B0603020202020204" pitchFamily="34" charset="0"/>
              </a:rPr>
              <a:t>— к небесам</a:t>
            </a:r>
          </a:p>
          <a:p>
            <a:r>
              <a:rPr lang="ru-RU" sz="2400" dirty="0">
                <a:latin typeface="Trebuchet MS" panose="020B0603020202020204" pitchFamily="34" charset="0"/>
              </a:rPr>
              <a:t>Хорошо прогнулись, и друг другу улыбнулись</a:t>
            </a:r>
          </a:p>
          <a:p>
            <a:r>
              <a:rPr lang="ru-RU" sz="2400" dirty="0">
                <a:latin typeface="Trebuchet MS" panose="020B0603020202020204" pitchFamily="34" charset="0"/>
              </a:rPr>
              <a:t>Про </a:t>
            </a:r>
            <a:r>
              <a:rPr lang="ru-RU" sz="2400" u="sng" dirty="0">
                <a:latin typeface="Trebuchet MS" panose="020B0603020202020204" pitchFamily="34" charset="0"/>
              </a:rPr>
              <a:t>пятерку</a:t>
            </a:r>
            <a:r>
              <a:rPr lang="ru-RU" sz="2400" dirty="0">
                <a:latin typeface="Trebuchet MS" panose="020B0603020202020204" pitchFamily="34" charset="0"/>
              </a:rPr>
              <a:t> не забудем — добрыми всегда мы будем.</a:t>
            </a:r>
          </a:p>
          <a:p>
            <a:r>
              <a:rPr lang="ru-RU" sz="2400" dirty="0">
                <a:latin typeface="Trebuchet MS" panose="020B0603020202020204" pitchFamily="34" charset="0"/>
              </a:rPr>
              <a:t>На счет </a:t>
            </a:r>
            <a:r>
              <a:rPr lang="ru-RU" sz="2400" u="sng" dirty="0">
                <a:latin typeface="Trebuchet MS" panose="020B0603020202020204" pitchFamily="34" charset="0"/>
              </a:rPr>
              <a:t>шесть</a:t>
            </a:r>
            <a:r>
              <a:rPr lang="ru-RU" sz="2400" dirty="0">
                <a:latin typeface="Trebuchet MS" panose="020B0603020202020204" pitchFamily="34" charset="0"/>
              </a:rPr>
              <a:t> прошу всех сесть.</a:t>
            </a:r>
          </a:p>
          <a:p>
            <a:r>
              <a:rPr lang="ru-RU" sz="2400" dirty="0">
                <a:latin typeface="Trebuchet MS" panose="020B0603020202020204" pitchFamily="34" charset="0"/>
              </a:rPr>
              <a:t>Числа, я, и вы, друзья, вместе дружная 7-я.</a:t>
            </a:r>
          </a:p>
          <a:p>
            <a:endParaRPr lang="ru-RU" dirty="0"/>
          </a:p>
        </p:txBody>
      </p:sp>
      <p:pic>
        <p:nvPicPr>
          <p:cNvPr id="2050" name="Picture 2" descr="http://100-bal.ru/pars_docs/refs/37/36928/36928_html_m52b8b5f1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726423" y="3343108"/>
            <a:ext cx="2926079" cy="2393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5889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6859" y="442818"/>
            <a:ext cx="9683496" cy="1325563"/>
          </a:xfrm>
        </p:spPr>
        <p:txBody>
          <a:bodyPr>
            <a:normAutofit fontScale="90000"/>
          </a:bodyPr>
          <a:lstStyle/>
          <a:p>
            <a:r>
              <a:rPr lang="ru-RU" sz="3600" dirty="0" smtClean="0">
                <a:latin typeface="Trebuchet MS" panose="020B0603020202020204" pitchFamily="34" charset="0"/>
              </a:rPr>
              <a:t>Узнайте фамилии двух знаменитых французов. Для этого найдите на прямой точки с указанными координатами, а из букв получите фамилии</a:t>
            </a:r>
            <a:r>
              <a:rPr lang="ru-RU" sz="3600" dirty="0" smtClean="0"/>
              <a:t>.</a:t>
            </a:r>
            <a:endParaRPr lang="ru-RU" sz="3600" dirty="0"/>
          </a:p>
        </p:txBody>
      </p:sp>
      <p:cxnSp>
        <p:nvCxnSpPr>
          <p:cNvPr id="5" name="Прямая со стрелкой 4"/>
          <p:cNvCxnSpPr/>
          <p:nvPr/>
        </p:nvCxnSpPr>
        <p:spPr>
          <a:xfrm>
            <a:off x="2122931" y="2874686"/>
            <a:ext cx="8531352" cy="9144"/>
          </a:xfrm>
          <a:prstGeom prst="straightConnector1">
            <a:avLst/>
          </a:prstGeom>
          <a:ln w="38100">
            <a:tailEnd type="triangle"/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5140451" y="2623226"/>
            <a:ext cx="0" cy="5029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/>
          <p:nvPr/>
        </p:nvCxnSpPr>
        <p:spPr>
          <a:xfrm>
            <a:off x="6115811" y="2623226"/>
            <a:ext cx="0" cy="502920"/>
          </a:xfrm>
          <a:prstGeom prst="line">
            <a:avLst/>
          </a:prstGeom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972555" y="3192940"/>
            <a:ext cx="14935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0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>
            <a:off x="4934711" y="3192940"/>
            <a:ext cx="4114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-2</a:t>
            </a:r>
            <a:endParaRPr lang="ru-RU" dirty="0"/>
          </a:p>
        </p:txBody>
      </p:sp>
      <p:sp>
        <p:nvSpPr>
          <p:cNvPr id="12" name="Овал 11"/>
          <p:cNvSpPr/>
          <p:nvPr/>
        </p:nvSpPr>
        <p:spPr>
          <a:xfrm>
            <a:off x="3822192" y="280889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Овал 12"/>
          <p:cNvSpPr/>
          <p:nvPr/>
        </p:nvSpPr>
        <p:spPr>
          <a:xfrm>
            <a:off x="4355591" y="281982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Овал 13"/>
          <p:cNvSpPr/>
          <p:nvPr/>
        </p:nvSpPr>
        <p:spPr>
          <a:xfrm>
            <a:off x="2558797" y="2832645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Овал 14"/>
          <p:cNvSpPr/>
          <p:nvPr/>
        </p:nvSpPr>
        <p:spPr>
          <a:xfrm>
            <a:off x="5815584" y="280889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Овал 15"/>
          <p:cNvSpPr/>
          <p:nvPr/>
        </p:nvSpPr>
        <p:spPr>
          <a:xfrm>
            <a:off x="6579108" y="281982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Овал 16"/>
          <p:cNvSpPr/>
          <p:nvPr/>
        </p:nvSpPr>
        <p:spPr>
          <a:xfrm>
            <a:off x="5340095" y="281982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8" name="Овал 17"/>
          <p:cNvSpPr/>
          <p:nvPr/>
        </p:nvSpPr>
        <p:spPr>
          <a:xfrm>
            <a:off x="8139683" y="281982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9" name="Овал 18"/>
          <p:cNvSpPr/>
          <p:nvPr/>
        </p:nvSpPr>
        <p:spPr>
          <a:xfrm>
            <a:off x="8685275" y="281982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0" name="Овал 19"/>
          <p:cNvSpPr/>
          <p:nvPr/>
        </p:nvSpPr>
        <p:spPr>
          <a:xfrm>
            <a:off x="9083038" y="2816250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1" name="Овал 20"/>
          <p:cNvSpPr/>
          <p:nvPr/>
        </p:nvSpPr>
        <p:spPr>
          <a:xfrm>
            <a:off x="9590530" y="2828966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Овал 21"/>
          <p:cNvSpPr/>
          <p:nvPr/>
        </p:nvSpPr>
        <p:spPr>
          <a:xfrm>
            <a:off x="3320034" y="2808892"/>
            <a:ext cx="109728" cy="109728"/>
          </a:xfrm>
          <a:prstGeom prst="ellipse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TextBox 22"/>
          <p:cNvSpPr txBox="1"/>
          <p:nvPr/>
        </p:nvSpPr>
        <p:spPr>
          <a:xfrm>
            <a:off x="2453641" y="2390161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Т</a:t>
            </a:r>
            <a:endParaRPr lang="ru-RU" sz="2400" b="1" dirty="0"/>
          </a:p>
        </p:txBody>
      </p:sp>
      <p:sp>
        <p:nvSpPr>
          <p:cNvPr id="24" name="TextBox 23"/>
          <p:cNvSpPr txBox="1"/>
          <p:nvPr/>
        </p:nvSpPr>
        <p:spPr>
          <a:xfrm>
            <a:off x="9506711" y="2396518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И</a:t>
            </a:r>
            <a:endParaRPr lang="ru-RU" sz="2400" b="1" dirty="0"/>
          </a:p>
        </p:txBody>
      </p:sp>
      <p:sp>
        <p:nvSpPr>
          <p:cNvPr id="25" name="TextBox 24"/>
          <p:cNvSpPr txBox="1"/>
          <p:nvPr/>
        </p:nvSpPr>
        <p:spPr>
          <a:xfrm>
            <a:off x="8968742" y="2390160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М</a:t>
            </a:r>
            <a:endParaRPr lang="ru-RU" sz="2400" b="1" dirty="0"/>
          </a:p>
        </p:txBody>
      </p:sp>
      <p:sp>
        <p:nvSpPr>
          <p:cNvPr id="26" name="TextBox 25"/>
          <p:cNvSpPr txBox="1"/>
          <p:nvPr/>
        </p:nvSpPr>
        <p:spPr>
          <a:xfrm>
            <a:off x="8560305" y="2380015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А</a:t>
            </a:r>
            <a:endParaRPr lang="ru-RU" sz="2400" b="1" dirty="0"/>
          </a:p>
        </p:txBody>
      </p:sp>
      <p:sp>
        <p:nvSpPr>
          <p:cNvPr id="27" name="TextBox 26"/>
          <p:cNvSpPr txBox="1"/>
          <p:nvPr/>
        </p:nvSpPr>
        <p:spPr>
          <a:xfrm>
            <a:off x="8022336" y="2378230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Ф</a:t>
            </a:r>
            <a:endParaRPr lang="ru-RU" sz="2400" b="1" dirty="0"/>
          </a:p>
        </p:txBody>
      </p:sp>
      <p:sp>
        <p:nvSpPr>
          <p:cNvPr id="28" name="TextBox 27"/>
          <p:cNvSpPr txBox="1"/>
          <p:nvPr/>
        </p:nvSpPr>
        <p:spPr>
          <a:xfrm>
            <a:off x="6467856" y="2392393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К</a:t>
            </a:r>
            <a:endParaRPr lang="ru-RU" sz="2400" b="1" dirty="0"/>
          </a:p>
        </p:txBody>
      </p:sp>
      <p:sp>
        <p:nvSpPr>
          <p:cNvPr id="29" name="TextBox 28"/>
          <p:cNvSpPr txBox="1"/>
          <p:nvPr/>
        </p:nvSpPr>
        <p:spPr>
          <a:xfrm>
            <a:off x="5682994" y="2367300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Ю</a:t>
            </a:r>
            <a:endParaRPr lang="ru-RU" sz="2400" b="1" dirty="0"/>
          </a:p>
        </p:txBody>
      </p:sp>
      <p:sp>
        <p:nvSpPr>
          <p:cNvPr id="30" name="TextBox 29"/>
          <p:cNvSpPr txBox="1"/>
          <p:nvPr/>
        </p:nvSpPr>
        <p:spPr>
          <a:xfrm>
            <a:off x="5211319" y="2367301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Р</a:t>
            </a:r>
            <a:endParaRPr lang="ru-RU" sz="2400" b="1" dirty="0"/>
          </a:p>
        </p:txBody>
      </p:sp>
      <p:sp>
        <p:nvSpPr>
          <p:cNvPr id="31" name="TextBox 30"/>
          <p:cNvSpPr txBox="1"/>
          <p:nvPr/>
        </p:nvSpPr>
        <p:spPr>
          <a:xfrm>
            <a:off x="4232147" y="2378231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Д</a:t>
            </a:r>
            <a:endParaRPr lang="ru-RU" sz="2400" b="1" dirty="0"/>
          </a:p>
        </p:txBody>
      </p:sp>
      <p:sp>
        <p:nvSpPr>
          <p:cNvPr id="32" name="TextBox 31"/>
          <p:cNvSpPr txBox="1"/>
          <p:nvPr/>
        </p:nvSpPr>
        <p:spPr>
          <a:xfrm>
            <a:off x="3689603" y="2399358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С</a:t>
            </a:r>
            <a:endParaRPr lang="ru-RU" sz="2400" b="1" dirty="0"/>
          </a:p>
        </p:txBody>
      </p:sp>
      <p:sp>
        <p:nvSpPr>
          <p:cNvPr id="33" name="TextBox 32"/>
          <p:cNvSpPr txBox="1"/>
          <p:nvPr/>
        </p:nvSpPr>
        <p:spPr>
          <a:xfrm>
            <a:off x="3191256" y="2395811"/>
            <a:ext cx="3749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/>
              <a:t>Е</a:t>
            </a:r>
            <a:endParaRPr lang="ru-RU" sz="2400" b="1" dirty="0"/>
          </a:p>
        </p:txBody>
      </p:sp>
      <p:sp>
        <p:nvSpPr>
          <p:cNvPr id="35" name="Прямоугольник 34"/>
          <p:cNvSpPr/>
          <p:nvPr/>
        </p:nvSpPr>
        <p:spPr>
          <a:xfrm>
            <a:off x="1866899" y="4034790"/>
            <a:ext cx="490730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</a:t>
            </a:r>
            <a:endParaRPr lang="ru-RU" dirty="0"/>
          </a:p>
        </p:txBody>
      </p:sp>
      <p:sp>
        <p:nvSpPr>
          <p:cNvPr id="36" name="Прямоугольник 35"/>
          <p:cNvSpPr/>
          <p:nvPr/>
        </p:nvSpPr>
        <p:spPr>
          <a:xfrm>
            <a:off x="9395460" y="4034790"/>
            <a:ext cx="490730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Т</a:t>
            </a:r>
            <a:endParaRPr lang="ru-RU" dirty="0"/>
          </a:p>
        </p:txBody>
      </p:sp>
      <p:sp>
        <p:nvSpPr>
          <p:cNvPr id="37" name="Прямоугольник 36"/>
          <p:cNvSpPr/>
          <p:nvPr/>
        </p:nvSpPr>
        <p:spPr>
          <a:xfrm>
            <a:off x="7895843" y="4042410"/>
            <a:ext cx="490730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</a:t>
            </a:r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6388607" y="4034790"/>
            <a:ext cx="490730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39" name="Прямоугольник 38"/>
          <p:cNvSpPr/>
          <p:nvPr/>
        </p:nvSpPr>
        <p:spPr>
          <a:xfrm>
            <a:off x="4870700" y="4040886"/>
            <a:ext cx="490730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К</a:t>
            </a:r>
            <a:endParaRPr lang="ru-RU" dirty="0"/>
          </a:p>
        </p:txBody>
      </p:sp>
      <p:sp>
        <p:nvSpPr>
          <p:cNvPr id="40" name="Прямоугольник 39"/>
          <p:cNvSpPr/>
          <p:nvPr/>
        </p:nvSpPr>
        <p:spPr>
          <a:xfrm>
            <a:off x="3375658" y="4034790"/>
            <a:ext cx="490730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Е</a:t>
            </a:r>
            <a:endParaRPr lang="ru-RU" dirty="0"/>
          </a:p>
        </p:txBody>
      </p:sp>
      <p:sp>
        <p:nvSpPr>
          <p:cNvPr id="41" name="Овал 40"/>
          <p:cNvSpPr/>
          <p:nvPr/>
        </p:nvSpPr>
        <p:spPr>
          <a:xfrm>
            <a:off x="1866899" y="5040630"/>
            <a:ext cx="777240" cy="722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Д</a:t>
            </a:r>
            <a:endParaRPr lang="ru-RU" dirty="0"/>
          </a:p>
        </p:txBody>
      </p:sp>
      <p:sp>
        <p:nvSpPr>
          <p:cNvPr id="42" name="Овал 41"/>
          <p:cNvSpPr/>
          <p:nvPr/>
        </p:nvSpPr>
        <p:spPr>
          <a:xfrm>
            <a:off x="4093460" y="5040630"/>
            <a:ext cx="777240" cy="722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Ю</a:t>
            </a:r>
            <a:endParaRPr lang="ru-RU" dirty="0"/>
          </a:p>
        </p:txBody>
      </p:sp>
      <p:sp>
        <p:nvSpPr>
          <p:cNvPr id="43" name="Овал 42"/>
          <p:cNvSpPr/>
          <p:nvPr/>
        </p:nvSpPr>
        <p:spPr>
          <a:xfrm>
            <a:off x="6490717" y="5040630"/>
            <a:ext cx="777240" cy="722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М</a:t>
            </a:r>
            <a:endParaRPr lang="ru-RU" dirty="0"/>
          </a:p>
        </p:txBody>
      </p:sp>
      <p:sp>
        <p:nvSpPr>
          <p:cNvPr id="44" name="Овал 43"/>
          <p:cNvSpPr/>
          <p:nvPr/>
        </p:nvSpPr>
        <p:spPr>
          <a:xfrm>
            <a:off x="9087614" y="5040630"/>
            <a:ext cx="777240" cy="722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А</a:t>
            </a:r>
            <a:endParaRPr lang="ru-RU" dirty="0"/>
          </a:p>
        </p:txBody>
      </p:sp>
      <p:sp>
        <p:nvSpPr>
          <p:cNvPr id="46" name="Прямоугольник 45"/>
          <p:cNvSpPr/>
          <p:nvPr/>
        </p:nvSpPr>
        <p:spPr>
          <a:xfrm>
            <a:off x="2366771" y="4034790"/>
            <a:ext cx="505966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-3,5</a:t>
            </a:r>
            <a:endParaRPr lang="ru-RU" sz="1600" b="1" dirty="0"/>
          </a:p>
        </p:txBody>
      </p:sp>
      <p:sp>
        <p:nvSpPr>
          <p:cNvPr id="47" name="Прямоугольник 46"/>
          <p:cNvSpPr/>
          <p:nvPr/>
        </p:nvSpPr>
        <p:spPr>
          <a:xfrm>
            <a:off x="9890376" y="4034790"/>
            <a:ext cx="505966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-7</a:t>
            </a:r>
            <a:endParaRPr lang="ru-RU" b="1" dirty="0"/>
          </a:p>
        </p:txBody>
      </p:sp>
      <p:sp>
        <p:nvSpPr>
          <p:cNvPr id="48" name="Прямоугольник 47"/>
          <p:cNvSpPr/>
          <p:nvPr/>
        </p:nvSpPr>
        <p:spPr>
          <a:xfrm>
            <a:off x="8386573" y="4046458"/>
            <a:ext cx="505966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-1,5</a:t>
            </a:r>
            <a:endParaRPr lang="ru-RU" sz="1600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9" name="Прямоугольник 48"/>
              <p:cNvSpPr/>
              <p:nvPr/>
            </p:nvSpPr>
            <p:spPr>
              <a:xfrm>
                <a:off x="6883911" y="4034790"/>
                <a:ext cx="505966" cy="4846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600" b="1" i="1" smtClean="0">
                          <a:latin typeface="Cambria Math" panose="02040503050406030204" pitchFamily="18" charset="0"/>
                        </a:rPr>
                        <m:t>𝟓</m:t>
                      </m:r>
                      <m:f>
                        <m:fPr>
                          <m:ctrlPr>
                            <a:rPr lang="ru-RU" sz="1600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1600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1600" b="1" i="1" smtClean="0">
                              <a:latin typeface="Cambria Math" panose="02040503050406030204" pitchFamily="18" charset="0"/>
                            </a:rPr>
                            <m:t>𝟒</m:t>
                          </m:r>
                        </m:den>
                      </m:f>
                    </m:oMath>
                  </m:oMathPara>
                </a14:m>
                <a:endParaRPr lang="ru-RU" sz="1600" b="1" dirty="0"/>
              </a:p>
            </p:txBody>
          </p:sp>
        </mc:Choice>
        <mc:Fallback xmlns="">
          <p:sp>
            <p:nvSpPr>
              <p:cNvPr id="49" name="Прямоугольник 48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883911" y="4034790"/>
                <a:ext cx="505966" cy="484632"/>
              </a:xfrm>
              <a:prstGeom prst="rect">
                <a:avLst/>
              </a:prstGeom>
              <a:blipFill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0" name="Прямоугольник 49"/>
          <p:cNvSpPr/>
          <p:nvPr/>
        </p:nvSpPr>
        <p:spPr>
          <a:xfrm>
            <a:off x="5372098" y="4042410"/>
            <a:ext cx="505966" cy="48463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1</a:t>
            </a:r>
            <a:endParaRPr lang="ru-RU" b="1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1" name="Прямоугольник 50"/>
              <p:cNvSpPr/>
              <p:nvPr/>
            </p:nvSpPr>
            <p:spPr>
              <a:xfrm>
                <a:off x="3880863" y="4034790"/>
                <a:ext cx="505966" cy="484632"/>
              </a:xfrm>
              <a:prstGeom prst="rect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sz="1600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sz="1600" b="1" i="1" smtClean="0">
                          <a:latin typeface="Cambria Math" panose="02040503050406030204" pitchFamily="18" charset="0"/>
                        </a:rPr>
                        <m:t>𝟓</m:t>
                      </m:r>
                      <m:f>
                        <m:fPr>
                          <m:ctrlPr>
                            <a:rPr lang="ru-RU" sz="1600" b="1" i="1" smtClean="0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sz="1600" b="1" i="1" smtClean="0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sz="1600" b="1" i="1" smtClean="0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sz="1600" b="1" dirty="0"/>
              </a:p>
            </p:txBody>
          </p:sp>
        </mc:Choice>
        <mc:Fallback xmlns="">
          <p:sp>
            <p:nvSpPr>
              <p:cNvPr id="51" name="Прямоугольник 50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880863" y="4034790"/>
                <a:ext cx="505966" cy="484632"/>
              </a:xfrm>
              <a:prstGeom prst="rect">
                <a:avLst/>
              </a:prstGeom>
              <a:blipFill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2" name="Овал 51"/>
              <p:cNvSpPr/>
              <p:nvPr/>
            </p:nvSpPr>
            <p:spPr>
              <a:xfrm>
                <a:off x="2647186" y="5040630"/>
                <a:ext cx="777240" cy="722376"/>
              </a:xfrm>
              <a:prstGeom prst="ellipse">
                <a:avLst/>
              </a:prstGeom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ru-RU" b="1" i="1" smtClean="0">
                          <a:latin typeface="Cambria Math" panose="02040503050406030204" pitchFamily="18" charset="0"/>
                        </a:rPr>
                        <m:t>−</m:t>
                      </m:r>
                      <m:r>
                        <a:rPr lang="ru-RU" b="1" i="1" smtClean="0">
                          <a:latin typeface="Cambria Math" panose="02040503050406030204" pitchFamily="18" charset="0"/>
                        </a:rPr>
                        <m:t>𝟑</m:t>
                      </m:r>
                      <m:f>
                        <m:fPr>
                          <m:ctrlPr>
                            <a:rPr lang="ru-RU" b="1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ru-RU" b="1" i="1">
                              <a:latin typeface="Cambria Math" panose="02040503050406030204" pitchFamily="18" charset="0"/>
                            </a:rPr>
                            <m:t>𝟏</m:t>
                          </m:r>
                        </m:num>
                        <m:den>
                          <m:r>
                            <a:rPr lang="ru-RU" b="1" i="1">
                              <a:latin typeface="Cambria Math" panose="02040503050406030204" pitchFamily="18" charset="0"/>
                            </a:rPr>
                            <m:t>𝟐</m:t>
                          </m:r>
                        </m:den>
                      </m:f>
                    </m:oMath>
                  </m:oMathPara>
                </a14:m>
                <a:endParaRPr lang="ru-RU" b="1" dirty="0"/>
              </a:p>
            </p:txBody>
          </p:sp>
        </mc:Choice>
        <mc:Fallback xmlns="">
          <p:sp>
            <p:nvSpPr>
              <p:cNvPr id="52" name="Овал 5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47186" y="5040630"/>
                <a:ext cx="777240" cy="722376"/>
              </a:xfrm>
              <a:prstGeom prst="ellipse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3" name="Овал 52"/>
          <p:cNvSpPr/>
          <p:nvPr/>
        </p:nvSpPr>
        <p:spPr>
          <a:xfrm>
            <a:off x="9869425" y="5040630"/>
            <a:ext cx="777240" cy="722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600" b="1" dirty="0" smtClean="0"/>
              <a:t>5,25</a:t>
            </a:r>
            <a:endParaRPr lang="ru-RU" sz="1600" b="1" dirty="0"/>
          </a:p>
        </p:txBody>
      </p:sp>
      <p:sp>
        <p:nvSpPr>
          <p:cNvPr id="54" name="Овал 53"/>
          <p:cNvSpPr/>
          <p:nvPr/>
        </p:nvSpPr>
        <p:spPr>
          <a:xfrm>
            <a:off x="7267957" y="5040630"/>
            <a:ext cx="777240" cy="722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6</a:t>
            </a:r>
            <a:endParaRPr lang="ru-RU" b="1" dirty="0"/>
          </a:p>
        </p:txBody>
      </p:sp>
      <p:sp>
        <p:nvSpPr>
          <p:cNvPr id="55" name="Овал 54"/>
          <p:cNvSpPr/>
          <p:nvPr/>
        </p:nvSpPr>
        <p:spPr>
          <a:xfrm>
            <a:off x="4875274" y="5040630"/>
            <a:ext cx="777240" cy="722376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/>
              <a:t>-0,5</a:t>
            </a: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3789023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5" grpId="0" animBg="1"/>
      <p:bldP spid="36" grpId="0" animBg="1"/>
      <p:bldP spid="37" grpId="0" animBg="1"/>
      <p:bldP spid="38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biografieonline.it/img/bio/Rene_Descartes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690" y="645415"/>
            <a:ext cx="5399429" cy="40639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https://colorostariu.files.wordpress.com/2014/06/alexandre-dumas-the-count-of-monte-cristo-the-three-musketeers-twenty-years-after-the-vicomte-de-bragelonne-ten-years-later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2" t="1831" r="2528" b="5901"/>
          <a:stretch/>
        </p:blipFill>
        <p:spPr bwMode="auto">
          <a:xfrm>
            <a:off x="7445502" y="373092"/>
            <a:ext cx="3602736" cy="4608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153412" y="5033391"/>
            <a:ext cx="35295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rebuchet MS" panose="020B0603020202020204" pitchFamily="34" charset="0"/>
              </a:rPr>
              <a:t>Рене Декарт</a:t>
            </a:r>
            <a:endParaRPr lang="ru-RU" sz="3200" b="1" dirty="0">
              <a:latin typeface="Trebuchet MS" panose="020B0603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512177" y="5033391"/>
            <a:ext cx="36027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3200" b="1" dirty="0" smtClean="0">
                <a:latin typeface="Trebuchet MS" panose="020B0603020202020204" pitchFamily="34" charset="0"/>
              </a:rPr>
              <a:t>Александр Дюма</a:t>
            </a:r>
            <a:endParaRPr lang="ru-RU" sz="3200" b="1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9309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4" name="Объект 3"/>
              <p:cNvSpPr>
                <a:spLocks noGrp="1"/>
              </p:cNvSpPr>
              <p:nvPr>
                <p:ph idx="1"/>
              </p:nvPr>
            </p:nvSpPr>
            <p:spPr>
              <a:xfrm>
                <a:off x="4882896" y="2633471"/>
                <a:ext cx="3209544" cy="1965961"/>
              </a:xfrm>
            </p:spPr>
            <p:txBody>
              <a:bodyPr/>
              <a:lstStyle/>
              <a:p>
                <a:pPr marL="0" indent="0">
                  <a:buNone/>
                </a:pPr>
                <a:r>
                  <a:rPr lang="ru-RU" dirty="0" smtClean="0"/>
                  <a:t>а) </a:t>
                </a:r>
                <a14:m>
                  <m:oMath xmlns:m="http://schemas.openxmlformats.org/officeDocument/2006/math">
                    <m:r>
                      <a:rPr lang="ru-RU" i="1" dirty="0" smtClean="0">
                        <a:latin typeface="Cambria Math" panose="02040503050406030204" pitchFamily="18" charset="0"/>
                      </a:rPr>
                      <m:t>−5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&lt;3</m:t>
                    </m:r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ru-RU" dirty="0" smtClean="0"/>
                  <a:t>б) </a:t>
                </a:r>
                <a14:m>
                  <m:oMath xmlns:m="http://schemas.openxmlformats.org/officeDocument/2006/math">
                    <m:r>
                      <a:rPr lang="en-US" i="1" dirty="0" smtClean="0">
                        <a:latin typeface="Cambria Math" panose="02040503050406030204" pitchFamily="18" charset="0"/>
                      </a:rPr>
                      <m:t>−3≤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≤5</m:t>
                    </m:r>
                  </m:oMath>
                </a14:m>
                <a:endParaRPr lang="en-US" dirty="0" smtClean="0"/>
              </a:p>
              <a:p>
                <a:pPr marL="0" indent="0">
                  <a:buNone/>
                </a:pPr>
                <a:r>
                  <a:rPr lang="ru-RU" dirty="0" smtClean="0"/>
                  <a:t>в) </a:t>
                </a:r>
                <a14:m>
                  <m:oMath xmlns:m="http://schemas.openxmlformats.org/officeDocument/2006/math">
                    <m:r>
                      <a:rPr lang="ru-RU" i="1" dirty="0" smtClean="0">
                        <a:latin typeface="Cambria Math" panose="02040503050406030204" pitchFamily="18" charset="0"/>
                      </a:rPr>
                      <m:t>−3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&lt;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𝑥</m:t>
                    </m:r>
                    <m:r>
                      <a:rPr lang="en-US" i="1" dirty="0" smtClean="0">
                        <a:latin typeface="Cambria Math" panose="02040503050406030204" pitchFamily="18" charset="0"/>
                      </a:rPr>
                      <m:t>≤5</m:t>
                    </m:r>
                  </m:oMath>
                </a14:m>
                <a:endParaRPr lang="ru-RU" dirty="0"/>
              </a:p>
            </p:txBody>
          </p:sp>
        </mc:Choice>
        <mc:Fallback xmlns="">
          <p:sp>
            <p:nvSpPr>
              <p:cNvPr id="4" name="Объект 3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4882896" y="2633471"/>
                <a:ext cx="3209544" cy="1965961"/>
              </a:xfrm>
              <a:blipFill>
                <a:blip r:embed="rId2"/>
                <a:stretch>
                  <a:fillRect l="-3795" t="-4954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69023" y="449326"/>
            <a:ext cx="11075289" cy="1325563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latin typeface="Trebuchet MS" panose="020B0603020202020204" pitchFamily="34" charset="0"/>
              </a:rPr>
              <a:t>Выпишите все целые числа, удовлетворяющие следующим неравенствам:</a:t>
            </a:r>
            <a:endParaRPr lang="ru-RU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53688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5424" y="142875"/>
            <a:ext cx="9268968" cy="1325563"/>
          </a:xfrm>
        </p:spPr>
        <p:txBody>
          <a:bodyPr/>
          <a:lstStyle/>
          <a:p>
            <a:r>
              <a:rPr lang="ru-RU" dirty="0" smtClean="0">
                <a:latin typeface="Trebuchet MS" panose="020B0603020202020204" pitchFamily="34" charset="0"/>
              </a:rPr>
              <a:t>№902.</a:t>
            </a:r>
            <a:endParaRPr lang="ru-RU" dirty="0">
              <a:latin typeface="Trebuchet MS" panose="020B0603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/>
          <a:srcRect l="19483" t="34373" r="50578" b="25493"/>
          <a:stretch/>
        </p:blipFill>
        <p:spPr>
          <a:xfrm>
            <a:off x="2802636" y="509521"/>
            <a:ext cx="7077456" cy="5336723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565670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858768" y="365125"/>
            <a:ext cx="7495032" cy="1325563"/>
          </a:xfrm>
        </p:spPr>
        <p:txBody>
          <a:bodyPr/>
          <a:lstStyle/>
          <a:p>
            <a:r>
              <a:rPr lang="ru-RU" dirty="0" smtClean="0">
                <a:latin typeface="Trebuchet MS" panose="020B0603020202020204" pitchFamily="34" charset="0"/>
              </a:rPr>
              <a:t>Домашнее задание.</a:t>
            </a:r>
            <a:endParaRPr lang="ru-RU" dirty="0">
              <a:latin typeface="Trebuchet MS" panose="020B0603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745736" y="2365121"/>
            <a:ext cx="6419088" cy="13016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3600" dirty="0" smtClean="0">
                <a:latin typeface="Trebuchet MS" panose="020B0603020202020204" pitchFamily="34" charset="0"/>
              </a:rPr>
              <a:t>№901, 920, 921</a:t>
            </a:r>
            <a:endParaRPr lang="ru-RU" sz="36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4083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35480" y="196342"/>
            <a:ext cx="8883365" cy="1325563"/>
          </a:xfrm>
        </p:spPr>
        <p:txBody>
          <a:bodyPr/>
          <a:lstStyle/>
          <a:p>
            <a:r>
              <a:rPr lang="ru-RU" dirty="0" smtClean="0">
                <a:latin typeface="Trebuchet MS" panose="020B0603020202020204" pitchFamily="34" charset="0"/>
              </a:rPr>
              <a:t>Список используемых ресурсов.</a:t>
            </a:r>
            <a:endParaRPr lang="ru-RU" dirty="0">
              <a:latin typeface="Trebuchet MS" panose="020B0603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935480" y="1635125"/>
            <a:ext cx="9278112" cy="4351338"/>
          </a:xfrm>
        </p:spPr>
        <p:txBody>
          <a:bodyPr>
            <a:normAutofit/>
          </a:bodyPr>
          <a:lstStyle/>
          <a:p>
            <a:r>
              <a:rPr lang="en-US" sz="1600" dirty="0" smtClean="0">
                <a:latin typeface="Trebuchet MS" panose="020B0603020202020204" pitchFamily="34" charset="0"/>
                <a:hlinkClick r:id="rId2"/>
              </a:rPr>
              <a:t>https://wordart.com/editn/jo803ed7ftr6</a:t>
            </a:r>
            <a:endParaRPr lang="ru-RU" sz="1600" dirty="0" smtClean="0">
              <a:latin typeface="Trebuchet MS" panose="020B0603020202020204" pitchFamily="34" charset="0"/>
            </a:endParaRPr>
          </a:p>
          <a:p>
            <a:r>
              <a:rPr lang="en-US" sz="1600" dirty="0" smtClean="0">
                <a:latin typeface="Trebuchet MS" panose="020B0603020202020204" pitchFamily="34" charset="0"/>
                <a:hlinkClick r:id="rId3"/>
              </a:rPr>
              <a:t>http://4.bp.blogspot.com/-LPLJrcVDRUo/U37-ERhWomI/AAAAAAAAC_M/2r55cpzyG7M/s1600/Termometro.png</a:t>
            </a:r>
            <a:endParaRPr lang="ru-RU" sz="1600" dirty="0" smtClean="0">
              <a:latin typeface="Trebuchet MS" panose="020B0603020202020204" pitchFamily="34" charset="0"/>
            </a:endParaRPr>
          </a:p>
          <a:p>
            <a:r>
              <a:rPr lang="en-US" sz="1600" dirty="0" smtClean="0">
                <a:latin typeface="Trebuchet MS" panose="020B0603020202020204" pitchFamily="34" charset="0"/>
                <a:hlinkClick r:id="rId4"/>
              </a:rPr>
              <a:t>http://100-bal.ru/pars_docs/refs/37/36928/36928_html_m52b8b5f1.png</a:t>
            </a:r>
            <a:endParaRPr lang="ru-RU" sz="1600" dirty="0" smtClean="0">
              <a:latin typeface="Trebuchet MS" panose="020B0603020202020204" pitchFamily="34" charset="0"/>
            </a:endParaRPr>
          </a:p>
          <a:p>
            <a:r>
              <a:rPr lang="en-US" sz="1600" dirty="0" smtClean="0">
                <a:latin typeface="Trebuchet MS" panose="020B0603020202020204" pitchFamily="34" charset="0"/>
                <a:hlinkClick r:id="rId5"/>
              </a:rPr>
              <a:t>https://biografieonline.it/img/bio/Rene_Descartes.jpg</a:t>
            </a:r>
            <a:endParaRPr lang="ru-RU" sz="1600" dirty="0" smtClean="0">
              <a:latin typeface="Trebuchet MS" panose="020B0603020202020204" pitchFamily="34" charset="0"/>
            </a:endParaRPr>
          </a:p>
          <a:p>
            <a:r>
              <a:rPr lang="en-US" sz="1600" dirty="0" smtClean="0">
                <a:latin typeface="Trebuchet MS" panose="020B0603020202020204" pitchFamily="34" charset="0"/>
                <a:hlinkClick r:id="rId6"/>
              </a:rPr>
              <a:t>https://colorostariu.files.wordpress.com/2014/06/alexandre-dumas-the-count-of-monte-cristo-the-three-musketeers-twenty-years-after-the-vicomte-de-bragelonne-ten-years-later.jpg</a:t>
            </a:r>
            <a:endParaRPr lang="ru-RU" sz="1600" dirty="0" smtClean="0">
              <a:latin typeface="Trebuchet MS" panose="020B0603020202020204" pitchFamily="34" charset="0"/>
            </a:endParaRPr>
          </a:p>
          <a:p>
            <a:r>
              <a:rPr lang="ru-RU" sz="1600" dirty="0" smtClean="0">
                <a:latin typeface="Trebuchet MS" panose="020B0603020202020204" pitchFamily="34" charset="0"/>
              </a:rPr>
              <a:t>Математика </a:t>
            </a:r>
            <a:r>
              <a:rPr lang="ru-RU" sz="1600" dirty="0">
                <a:latin typeface="Trebuchet MS" panose="020B0603020202020204" pitchFamily="34" charset="0"/>
              </a:rPr>
              <a:t>6 класс. Тетрадь 2. Задания для обучения и развития учащихся./ </a:t>
            </a:r>
            <a:r>
              <a:rPr lang="ru-RU" sz="1600" dirty="0" err="1">
                <a:latin typeface="Trebuchet MS" panose="020B0603020202020204" pitchFamily="34" charset="0"/>
              </a:rPr>
              <a:t>Беленкова</a:t>
            </a:r>
            <a:r>
              <a:rPr lang="ru-RU" sz="1600" dirty="0">
                <a:latin typeface="Trebuchet MS" panose="020B0603020202020204" pitchFamily="34" charset="0"/>
              </a:rPr>
              <a:t> Е.Ю., Лебединцева Е.А. – М.: Интеллект-Центр, 2015. – 160 с.</a:t>
            </a:r>
          </a:p>
          <a:p>
            <a:r>
              <a:rPr lang="ru-RU" sz="1600" dirty="0" smtClean="0">
                <a:latin typeface="Trebuchet MS" panose="020B0603020202020204" pitchFamily="34" charset="0"/>
              </a:rPr>
              <a:t>Математика. 6 класс : учеб. для учащихся </a:t>
            </a:r>
            <a:r>
              <a:rPr lang="ru-RU" sz="1600" dirty="0" err="1" smtClean="0">
                <a:latin typeface="Trebuchet MS" panose="020B0603020202020204" pitchFamily="34" charset="0"/>
              </a:rPr>
              <a:t>общеобразоват</a:t>
            </a:r>
            <a:r>
              <a:rPr lang="ru-RU" sz="1600" dirty="0" smtClean="0">
                <a:latin typeface="Trebuchet MS" panose="020B0603020202020204" pitchFamily="34" charset="0"/>
              </a:rPr>
              <a:t>. организация / Н.Я. </a:t>
            </a:r>
            <a:r>
              <a:rPr lang="ru-RU" sz="1600" dirty="0" err="1" smtClean="0">
                <a:latin typeface="Trebuchet MS" panose="020B0603020202020204" pitchFamily="34" charset="0"/>
              </a:rPr>
              <a:t>Виленкин</a:t>
            </a:r>
            <a:r>
              <a:rPr lang="ru-RU" sz="1600" dirty="0" smtClean="0">
                <a:latin typeface="Trebuchet MS" panose="020B0603020202020204" pitchFamily="34" charset="0"/>
              </a:rPr>
              <a:t>. В.И. Жохов, А.С. Чесноков, С.И. </a:t>
            </a:r>
            <a:r>
              <a:rPr lang="ru-RU" sz="1600" dirty="0" err="1" smtClean="0">
                <a:latin typeface="Trebuchet MS" panose="020B0603020202020204" pitchFamily="34" charset="0"/>
              </a:rPr>
              <a:t>Шварцбурд</a:t>
            </a:r>
            <a:r>
              <a:rPr lang="ru-RU" sz="1600" dirty="0" smtClean="0">
                <a:latin typeface="Trebuchet MS" panose="020B0603020202020204" pitchFamily="34" charset="0"/>
              </a:rPr>
              <a:t>. – 32-е изд., стер. – М.: Мнемозина, 2014. – 288с. : ил.</a:t>
            </a:r>
          </a:p>
          <a:p>
            <a:endParaRPr lang="ru-RU" sz="1600" dirty="0" smtClean="0">
              <a:latin typeface="Trebuchet MS" panose="020B0603020202020204" pitchFamily="34" charset="0"/>
            </a:endParaRPr>
          </a:p>
          <a:p>
            <a:endParaRPr lang="ru-RU" sz="1600" dirty="0" smtClean="0">
              <a:latin typeface="Trebuchet MS" panose="020B0603020202020204" pitchFamily="34" charset="0"/>
            </a:endParaRPr>
          </a:p>
          <a:p>
            <a:endParaRPr lang="ru-RU" dirty="0" smtClean="0">
              <a:latin typeface="Trebuchet MS" panose="020B0603020202020204" pitchFamily="34" charset="0"/>
            </a:endParaRPr>
          </a:p>
          <a:p>
            <a:endParaRPr lang="ru-RU" dirty="0" smtClean="0">
              <a:latin typeface="Trebuchet MS" panose="020B0603020202020204" pitchFamily="34" charset="0"/>
            </a:endParaRPr>
          </a:p>
          <a:p>
            <a:endParaRPr lang="ru-RU" dirty="0" smtClean="0">
              <a:latin typeface="Trebuchet MS" panose="020B0603020202020204" pitchFamily="34" charset="0"/>
            </a:endParaRPr>
          </a:p>
          <a:p>
            <a:endParaRPr lang="ru-RU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5437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b="1" dirty="0" smtClean="0">
                <a:latin typeface="Trebuchet MS" panose="020B0603020202020204" pitchFamily="34" charset="0"/>
              </a:rPr>
              <a:t>Заказать презентацию</a:t>
            </a:r>
            <a:endParaRPr lang="ru-RU" b="1" dirty="0">
              <a:latin typeface="Trebuchet MS" panose="020B06030202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87334" y="1842250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ru-RU" dirty="0"/>
              <a:t>- 20 рублей – обычная презентация (</a:t>
            </a:r>
            <a:r>
              <a:rPr lang="en-US" dirty="0"/>
              <a:t>MS Power Paint</a:t>
            </a:r>
            <a:r>
              <a:rPr lang="ru-RU" dirty="0"/>
              <a:t>)</a:t>
            </a:r>
          </a:p>
          <a:p>
            <a:pPr marL="0" indent="0">
              <a:buNone/>
            </a:pPr>
            <a:r>
              <a:rPr lang="ru-RU" dirty="0"/>
              <a:t>- 30 рублей – интерактивная презентация.</a:t>
            </a:r>
          </a:p>
          <a:p>
            <a:pPr marL="0" indent="0">
              <a:buNone/>
            </a:pPr>
            <a:r>
              <a:rPr lang="ru-RU" dirty="0"/>
              <a:t>Цена указана за 1 слайд (титульный слайд и слайд со списком номеров из учебника - бесплатно).</a:t>
            </a:r>
          </a:p>
          <a:p>
            <a:pPr marL="0" indent="0">
              <a:buNone/>
            </a:pPr>
            <a:r>
              <a:rPr lang="ru-RU" dirty="0"/>
              <a:t>При заказе укажите свои пожелания, пришлите ход урока и задания, которые Вы хотели бы видеть на слайдах.</a:t>
            </a:r>
          </a:p>
          <a:p>
            <a:pPr marL="0" indent="0">
              <a:buNone/>
            </a:pPr>
            <a:r>
              <a:rPr lang="ru-RU" dirty="0"/>
              <a:t>Подробности в </a:t>
            </a:r>
            <a:r>
              <a:rPr lang="en-US" dirty="0" err="1"/>
              <a:t>Whatsapp</a:t>
            </a:r>
            <a:r>
              <a:rPr lang="en-US" dirty="0"/>
              <a:t> 8 (929) 668 13 56 </a:t>
            </a:r>
            <a:r>
              <a:rPr lang="ru-RU" dirty="0"/>
              <a:t>Анна.</a:t>
            </a:r>
          </a:p>
        </p:txBody>
      </p:sp>
    </p:spTree>
    <p:extLst>
      <p:ext uri="{BB962C8B-B14F-4D97-AF65-F5344CB8AC3E}">
        <p14:creationId xmlns:p14="http://schemas.microsoft.com/office/powerpoint/2010/main" val="421561347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</TotalTime>
  <Words>648</Words>
  <Application>Microsoft Office PowerPoint</Application>
  <PresentationFormat>Широкоэкранный</PresentationFormat>
  <Paragraphs>150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1" baseType="lpstr">
      <vt:lpstr>Arial</vt:lpstr>
      <vt:lpstr>Calibri</vt:lpstr>
      <vt:lpstr>Calibri Light</vt:lpstr>
      <vt:lpstr>Cambria Math</vt:lpstr>
      <vt:lpstr>Trebuchet MS</vt:lpstr>
      <vt:lpstr>Тема Office</vt:lpstr>
      <vt:lpstr>Координаты на прямой.</vt:lpstr>
      <vt:lpstr>Устный счет.</vt:lpstr>
      <vt:lpstr>Проблема: как из 10 вычесть 20?</vt:lpstr>
      <vt:lpstr>Попробуйте сформулировать цели и задачи сегодняшнего урока.</vt:lpstr>
      <vt:lpstr>Координаты на прямой.</vt:lpstr>
      <vt:lpstr>Изобразите на координатной прямой точки А, В, и С. Запишите координаты точке D и E (единичный отрезок – 6 клеток).</vt:lpstr>
      <vt:lpstr>Изобразите на координатной прямой точки А, В, и С. Запишите координаты точке D и E (единичный отрезок – 4 клеток).</vt:lpstr>
      <vt:lpstr>Физкультминутка.</vt:lpstr>
      <vt:lpstr>Узнайте фамилии двух знаменитых французов. Для этого найдите на прямой точки с указанными координатами, а из букв получите фамилии.</vt:lpstr>
      <vt:lpstr>Презентация PowerPoint</vt:lpstr>
      <vt:lpstr>Выпишите все целые числа, удовлетворяющие следующим неравенствам:</vt:lpstr>
      <vt:lpstr>№902.</vt:lpstr>
      <vt:lpstr>Домашнее задание.</vt:lpstr>
      <vt:lpstr>Список используемых ресурсов.</vt:lpstr>
      <vt:lpstr>Заказать презентацию</vt:lpstr>
    </vt:vector>
  </TitlesOfParts>
  <Company>SPecialiST RePack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Координаты на прямой.</dc:title>
  <dc:creator>Пользователь Windows</dc:creator>
  <cp:lastModifiedBy>Пользователь Windows</cp:lastModifiedBy>
  <cp:revision>26</cp:revision>
  <dcterms:created xsi:type="dcterms:W3CDTF">2017-12-03T10:49:13Z</dcterms:created>
  <dcterms:modified xsi:type="dcterms:W3CDTF">2020-03-25T15:26:39Z</dcterms:modified>
</cp:coreProperties>
</file>